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9144000" cy="5143500" type="screen16x9"/>
  <p:notesSz cx="6858000" cy="9144000"/>
  <p:embeddedFontLst>
    <p:embeddedFont>
      <p:font typeface="Calibri" panose="020F0502020204030204" pitchFamily="34" charset="0"/>
      <p:regular r:id="rId62"/>
      <p:bold r:id="rId63"/>
      <p:italic r:id="rId64"/>
      <p:boldItalic r:id="rId65"/>
    </p:embeddedFont>
    <p:embeddedFont>
      <p:font typeface="Roboto"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8bce21a8e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8bce21a8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571bdeab21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571bdeab21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5e9df24f5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5e9df24f5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f7178e56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f7178e56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5e9df24f5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5e9df24f5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571bdeab21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571bdeab2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5e9df24f57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5e9df24f5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f7178e56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f7178e56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f7178e56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ff7178e56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5e9df24f57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5e9df24f57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571bdeab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571bdeab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5e9df24f57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5e9df24f57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5e9df24f57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5e9df24f57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f7178e5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ff7178e5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Jennifer Curreri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5e9df24f5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e9df24f5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571bdeab21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571bdeab2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8bce21a8e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8bce21a8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4fac0e7e4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4fac0e7e4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17172/762,200 =  roughly 2%</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4fac0e7e4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4fac0e7e4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4fac0e7e4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4fac0e7e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4fac0e7e4d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4fac0e7e4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5e9df24f5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5e9df24f5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8e6bd5b587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8e6bd5b587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8e6bd5b587_9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8e6bd5b587_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89a732025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89a732025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89a732025c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89a732025c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571bdeab21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571bdeab21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8c3b2b0e3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8c3b2b0e3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8c3b2b0e3c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8c3b2b0e3c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8cc1701b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8cc1701b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8cc1701be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8cc1701be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8da1ae50d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8da1ae50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5e9df24f57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5e9df24f5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8da1ae50d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8da1ae50d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8da1ae50d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8da1ae50d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8da1ae50da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8da1ae50d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8da1ae50d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8da1ae50d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8e6bd5b58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8e6bd5b58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8e6bd5b587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8e6bd5b587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8e6bd5b58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8e6bd5b5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8e6bd5b58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8e6bd5b58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8e6bd5b587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8e6bd5b58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8e6bd5b587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8e6bd5b58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f7178e56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f7178e56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8e6bd5b587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8e6bd5b587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8e6bd5b587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8e6bd5b58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8e6bd5b587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8e6bd5b58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8e6bd5b587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8e6bd5b58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8e6bd5b587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8e6bd5b58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8e6bd5b587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8e6bd5b5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8e6bd5b58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8e6bd5b5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b5c93d733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b5c93d73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b7381d60a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b7381d60a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b7596d6c0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b7596d6c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5e6ea4f09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5e6ea4f09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5e9df24f57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5e9df24f5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5e9df24f5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5e9df24f5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5e6abcc94a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5e6abcc94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460950" y="957452"/>
            <a:ext cx="8222100" cy="153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VAST Challenge 2018</a:t>
            </a:r>
            <a:endParaRPr/>
          </a:p>
        </p:txBody>
      </p:sp>
      <p:sp>
        <p:nvSpPr>
          <p:cNvPr id="86" name="Google Shape;86;p13"/>
          <p:cNvSpPr txBox="1">
            <a:spLocks noGrp="1"/>
          </p:cNvSpPr>
          <p:nvPr>
            <p:ph type="subTitle" idx="1"/>
          </p:nvPr>
        </p:nvSpPr>
        <p:spPr>
          <a:xfrm>
            <a:off x="598100" y="3310222"/>
            <a:ext cx="8222100" cy="6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By: Akshat Baranwal</a:t>
            </a:r>
            <a:endParaRPr sz="2000" dirty="0"/>
          </a:p>
        </p:txBody>
      </p:sp>
      <p:sp>
        <p:nvSpPr>
          <p:cNvPr id="87" name="Google Shape;87;p13"/>
          <p:cNvSpPr txBox="1">
            <a:spLocks noGrp="1"/>
          </p:cNvSpPr>
          <p:nvPr>
            <p:ph type="subTitle" idx="1"/>
          </p:nvPr>
        </p:nvSpPr>
        <p:spPr>
          <a:xfrm>
            <a:off x="598100" y="2495547"/>
            <a:ext cx="8222100" cy="6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Mini Challenge 3</a:t>
            </a:r>
            <a:endParaRPr sz="2600" dirty="0"/>
          </a:p>
        </p:txBody>
      </p:sp>
      <p:pic>
        <p:nvPicPr>
          <p:cNvPr id="88" name="Google Shape;88;p13"/>
          <p:cNvPicPr preferRelativeResize="0"/>
          <p:nvPr/>
        </p:nvPicPr>
        <p:blipFill rotWithShape="1">
          <a:blip r:embed="rId3">
            <a:alphaModFix/>
          </a:blip>
          <a:srcRect l="18641" r="7031"/>
          <a:stretch/>
        </p:blipFill>
        <p:spPr>
          <a:xfrm>
            <a:off x="0" y="2776775"/>
            <a:ext cx="3161424" cy="2366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311700" y="4162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Emails Data </a:t>
            </a:r>
            <a:endParaRPr/>
          </a:p>
        </p:txBody>
      </p:sp>
      <p:pic>
        <p:nvPicPr>
          <p:cNvPr id="180" name="Google Shape;180;p22"/>
          <p:cNvPicPr preferRelativeResize="0"/>
          <p:nvPr/>
        </p:nvPicPr>
        <p:blipFill>
          <a:blip r:embed="rId3">
            <a:alphaModFix/>
          </a:blip>
          <a:stretch>
            <a:fillRect/>
          </a:stretch>
        </p:blipFill>
        <p:spPr>
          <a:xfrm>
            <a:off x="388875" y="1017800"/>
            <a:ext cx="1808425" cy="3833349"/>
          </a:xfrm>
          <a:prstGeom prst="rect">
            <a:avLst/>
          </a:prstGeom>
          <a:noFill/>
          <a:ln>
            <a:noFill/>
          </a:ln>
        </p:spPr>
      </p:pic>
      <p:pic>
        <p:nvPicPr>
          <p:cNvPr id="181" name="Google Shape;181;p22"/>
          <p:cNvPicPr preferRelativeResize="0"/>
          <p:nvPr/>
        </p:nvPicPr>
        <p:blipFill>
          <a:blip r:embed="rId4">
            <a:alphaModFix/>
          </a:blip>
          <a:stretch>
            <a:fillRect/>
          </a:stretch>
        </p:blipFill>
        <p:spPr>
          <a:xfrm>
            <a:off x="2990175" y="1024025"/>
            <a:ext cx="1980267" cy="382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Question 1 </a:t>
            </a:r>
            <a:endParaRPr/>
          </a:p>
        </p:txBody>
      </p:sp>
      <p:sp>
        <p:nvSpPr>
          <p:cNvPr id="187" name="Google Shape;187;p2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Char char="●"/>
            </a:pPr>
            <a:r>
              <a:rPr lang="en">
                <a:solidFill>
                  <a:srgbClr val="000000"/>
                </a:solidFill>
              </a:rPr>
              <a:t>Using the four large Kasios International data sets, use the different sources to create a picture of the company. Characterize changes in the company over time.</a:t>
            </a:r>
            <a:endParaRPr>
              <a:solidFill>
                <a:srgbClr val="000000"/>
              </a:solidFill>
            </a:endParaRPr>
          </a:p>
          <a:p>
            <a:pPr marL="457200" lvl="0" indent="-342900" algn="l" rtl="0">
              <a:lnSpc>
                <a:spcPct val="150000"/>
              </a:lnSpc>
              <a:spcBef>
                <a:spcPts val="0"/>
              </a:spcBef>
              <a:spcAft>
                <a:spcPts val="0"/>
              </a:spcAft>
              <a:buClr>
                <a:srgbClr val="000000"/>
              </a:buClr>
              <a:buSzPts val="1800"/>
              <a:buChar char="●"/>
            </a:pPr>
            <a:r>
              <a:rPr lang="en">
                <a:solidFill>
                  <a:srgbClr val="000000"/>
                </a:solidFill>
              </a:rPr>
              <a:t>According to the company’s communications and purchase habits, is the company growing? </a:t>
            </a:r>
            <a:endParaRPr sz="25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311700" y="1603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the Company Growing?</a:t>
            </a:r>
            <a:endParaRPr/>
          </a:p>
        </p:txBody>
      </p:sp>
      <p:pic>
        <p:nvPicPr>
          <p:cNvPr id="193" name="Google Shape;193;p24"/>
          <p:cNvPicPr preferRelativeResize="0"/>
          <p:nvPr/>
        </p:nvPicPr>
        <p:blipFill>
          <a:blip r:embed="rId3">
            <a:alphaModFix/>
          </a:blip>
          <a:stretch>
            <a:fillRect/>
          </a:stretch>
        </p:blipFill>
        <p:spPr>
          <a:xfrm>
            <a:off x="612725" y="818938"/>
            <a:ext cx="5787401" cy="3082151"/>
          </a:xfrm>
          <a:prstGeom prst="rect">
            <a:avLst/>
          </a:prstGeom>
          <a:noFill/>
          <a:ln>
            <a:noFill/>
          </a:ln>
        </p:spPr>
      </p:pic>
      <p:pic>
        <p:nvPicPr>
          <p:cNvPr id="194" name="Google Shape;194;p24"/>
          <p:cNvPicPr preferRelativeResize="0"/>
          <p:nvPr/>
        </p:nvPicPr>
        <p:blipFill>
          <a:blip r:embed="rId4">
            <a:alphaModFix/>
          </a:blip>
          <a:stretch>
            <a:fillRect/>
          </a:stretch>
        </p:blipFill>
        <p:spPr>
          <a:xfrm>
            <a:off x="1725575" y="3964500"/>
            <a:ext cx="4345750" cy="1191575"/>
          </a:xfrm>
          <a:prstGeom prst="rect">
            <a:avLst/>
          </a:prstGeom>
          <a:noFill/>
          <a:ln>
            <a:noFill/>
          </a:ln>
        </p:spPr>
      </p:pic>
      <p:sp>
        <p:nvSpPr>
          <p:cNvPr id="195" name="Google Shape;195;p24"/>
          <p:cNvSpPr txBox="1"/>
          <p:nvPr/>
        </p:nvSpPr>
        <p:spPr>
          <a:xfrm>
            <a:off x="6586650" y="2451500"/>
            <a:ext cx="2396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Yes, the company is growing. All datasets are increasing overtime. </a:t>
            </a:r>
            <a:endParaRPr sz="1800" b="1">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Purchase Growth from 2015 to 2017</a:t>
            </a:r>
            <a:endParaRPr/>
          </a:p>
        </p:txBody>
      </p:sp>
      <p:pic>
        <p:nvPicPr>
          <p:cNvPr id="201" name="Google Shape;201;p25"/>
          <p:cNvPicPr preferRelativeResize="0"/>
          <p:nvPr/>
        </p:nvPicPr>
        <p:blipFill>
          <a:blip r:embed="rId3">
            <a:alphaModFix/>
          </a:blip>
          <a:stretch>
            <a:fillRect/>
          </a:stretch>
        </p:blipFill>
        <p:spPr>
          <a:xfrm>
            <a:off x="311700" y="1119850"/>
            <a:ext cx="7099925" cy="3785625"/>
          </a:xfrm>
          <a:prstGeom prst="rect">
            <a:avLst/>
          </a:prstGeom>
          <a:noFill/>
          <a:ln>
            <a:noFill/>
          </a:ln>
        </p:spPr>
      </p:pic>
      <p:sp>
        <p:nvSpPr>
          <p:cNvPr id="202" name="Google Shape;202;p25"/>
          <p:cNvSpPr txBox="1"/>
          <p:nvPr/>
        </p:nvSpPr>
        <p:spPr>
          <a:xfrm>
            <a:off x="7857025" y="1470400"/>
            <a:ext cx="78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311700" y="2576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Meetings Growth from 2015 to 2017</a:t>
            </a:r>
            <a:endParaRPr/>
          </a:p>
        </p:txBody>
      </p:sp>
      <p:sp>
        <p:nvSpPr>
          <p:cNvPr id="208" name="Google Shape;208;p26"/>
          <p:cNvSpPr txBox="1"/>
          <p:nvPr/>
        </p:nvSpPr>
        <p:spPr>
          <a:xfrm>
            <a:off x="7857025" y="1470400"/>
            <a:ext cx="78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209" name="Google Shape;209;p26"/>
          <p:cNvPicPr preferRelativeResize="0"/>
          <p:nvPr/>
        </p:nvPicPr>
        <p:blipFill>
          <a:blip r:embed="rId3">
            <a:alphaModFix/>
          </a:blip>
          <a:stretch>
            <a:fillRect/>
          </a:stretch>
        </p:blipFill>
        <p:spPr>
          <a:xfrm>
            <a:off x="228600" y="941600"/>
            <a:ext cx="7025761" cy="3820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 2</a:t>
            </a:r>
            <a:endParaRPr/>
          </a:p>
        </p:txBody>
      </p:sp>
      <p:sp>
        <p:nvSpPr>
          <p:cNvPr id="215" name="Google Shape;215;p2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rgbClr val="000000"/>
              </a:buClr>
              <a:buSzPts val="2100"/>
              <a:buChar char="●"/>
            </a:pPr>
            <a:r>
              <a:rPr lang="en">
                <a:solidFill>
                  <a:srgbClr val="000000"/>
                </a:solidFill>
              </a:rPr>
              <a:t>Combine the four data sources for group that the insider has identified as being suspicious and locate the group in the larger dataset. </a:t>
            </a:r>
            <a:endParaRPr>
              <a:solidFill>
                <a:srgbClr val="000000"/>
              </a:solidFill>
            </a:endParaRPr>
          </a:p>
          <a:p>
            <a:pPr marL="457200" lvl="0" indent="-361950" algn="l" rtl="0">
              <a:lnSpc>
                <a:spcPct val="150000"/>
              </a:lnSpc>
              <a:spcBef>
                <a:spcPts val="0"/>
              </a:spcBef>
              <a:spcAft>
                <a:spcPts val="0"/>
              </a:spcAft>
              <a:buClr>
                <a:srgbClr val="000000"/>
              </a:buClr>
              <a:buSzPts val="2100"/>
              <a:buChar char="●"/>
            </a:pPr>
            <a:r>
              <a:rPr lang="en">
                <a:solidFill>
                  <a:srgbClr val="000000"/>
                </a:solidFill>
              </a:rPr>
              <a:t>Determine if anyone else appears to be closely associated with this group. Highlight which employees are making suspicious purchases, according to the insider’s data. </a:t>
            </a:r>
            <a:endParaRPr sz="28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Suspicious Employees </a:t>
            </a:r>
            <a:endParaRPr/>
          </a:p>
        </p:txBody>
      </p:sp>
      <p:sp>
        <p:nvSpPr>
          <p:cNvPr id="221" name="Google Shape;221;p2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500" i="1">
                <a:solidFill>
                  <a:srgbClr val="000000"/>
                </a:solidFill>
                <a:latin typeface="Arial"/>
                <a:ea typeface="Arial"/>
                <a:cs typeface="Arial"/>
                <a:sym typeface="Arial"/>
              </a:rPr>
              <a:t>Alex Hall, Lizbeth Jindra, Patrick Lane, Richard Fox, Sara Ballard, May Burton, Glen Grant, Dylan Ballard, Meryl Pastuch, Melita Scarpaci, Augusta Sharp, Kerstin Belveal, Rosalia Larroque, Lindsy Henion, Julie Tierno, Jose Ringwald, Ramiro Gault, Tobi Gatlin, Refugio Orrantia, and Jenice Savaria.</a:t>
            </a:r>
            <a:endParaRPr sz="1500" i="1">
              <a:solidFill>
                <a:srgbClr val="000000"/>
              </a:solidFill>
              <a:latin typeface="Arial"/>
              <a:ea typeface="Arial"/>
              <a:cs typeface="Arial"/>
              <a:sym typeface="Arial"/>
            </a:endParaRPr>
          </a:p>
          <a:p>
            <a:pPr marL="0" lvl="0" indent="0" algn="l" rtl="0">
              <a:spcBef>
                <a:spcPts val="120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Calls </a:t>
            </a:r>
            <a:endParaRPr/>
          </a:p>
        </p:txBody>
      </p:sp>
      <p:pic>
        <p:nvPicPr>
          <p:cNvPr id="227" name="Google Shape;227;p29"/>
          <p:cNvPicPr preferRelativeResize="0"/>
          <p:nvPr/>
        </p:nvPicPr>
        <p:blipFill>
          <a:blip r:embed="rId3">
            <a:alphaModFix/>
          </a:blip>
          <a:stretch>
            <a:fillRect/>
          </a:stretch>
        </p:blipFill>
        <p:spPr>
          <a:xfrm>
            <a:off x="430599" y="1100575"/>
            <a:ext cx="5208100" cy="3452025"/>
          </a:xfrm>
          <a:prstGeom prst="rect">
            <a:avLst/>
          </a:prstGeom>
          <a:noFill/>
          <a:ln>
            <a:noFill/>
          </a:ln>
        </p:spPr>
      </p:pic>
      <p:pic>
        <p:nvPicPr>
          <p:cNvPr id="228" name="Google Shape;228;p29"/>
          <p:cNvPicPr preferRelativeResize="0"/>
          <p:nvPr/>
        </p:nvPicPr>
        <p:blipFill>
          <a:blip r:embed="rId4">
            <a:alphaModFix/>
          </a:blip>
          <a:stretch>
            <a:fillRect/>
          </a:stretch>
        </p:blipFill>
        <p:spPr>
          <a:xfrm>
            <a:off x="6027425" y="916138"/>
            <a:ext cx="2253831" cy="382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Emails </a:t>
            </a:r>
            <a:endParaRPr/>
          </a:p>
        </p:txBody>
      </p:sp>
      <p:sp>
        <p:nvSpPr>
          <p:cNvPr id="234" name="Google Shape;234;p3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5" name="Google Shape;235;p30"/>
          <p:cNvPicPr preferRelativeResize="0"/>
          <p:nvPr/>
        </p:nvPicPr>
        <p:blipFill rotWithShape="1">
          <a:blip r:embed="rId3">
            <a:alphaModFix/>
          </a:blip>
          <a:srcRect b="5015"/>
          <a:stretch/>
        </p:blipFill>
        <p:spPr>
          <a:xfrm>
            <a:off x="311700" y="1351225"/>
            <a:ext cx="8438798" cy="3096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3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2" name="Google Shape;242;p31"/>
          <p:cNvPicPr preferRelativeResize="0"/>
          <p:nvPr/>
        </p:nvPicPr>
        <p:blipFill rotWithShape="1">
          <a:blip r:embed="rId3">
            <a:alphaModFix/>
          </a:blip>
          <a:srcRect b="6358"/>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VAST Challenge Background </a:t>
            </a:r>
            <a:endParaRPr/>
          </a:p>
        </p:txBody>
      </p:sp>
      <p:sp>
        <p:nvSpPr>
          <p:cNvPr id="94" name="Google Shape;94;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000000"/>
              </a:buClr>
              <a:buSzPts val="1800"/>
              <a:buChar char="●"/>
            </a:pPr>
            <a:r>
              <a:rPr lang="en">
                <a:solidFill>
                  <a:srgbClr val="000000"/>
                </a:solidFill>
              </a:rPr>
              <a:t>The Visual Analytics Science and Technology (VAST) Challenge is a yearly competition that is designed to advance visual analytics research through synthetic, but realistic data sets and analytical tasks. </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213625" y="126675"/>
            <a:ext cx="8520600" cy="53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Data sorted in a way showing who emailed who and how many times:</a:t>
            </a:r>
            <a:endParaRPr sz="1600" b="1"/>
          </a:p>
        </p:txBody>
      </p:sp>
      <p:sp>
        <p:nvSpPr>
          <p:cNvPr id="248" name="Google Shape;248;p3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9" name="Google Shape;249;p32"/>
          <p:cNvPicPr preferRelativeResize="0"/>
          <p:nvPr/>
        </p:nvPicPr>
        <p:blipFill rotWithShape="1">
          <a:blip r:embed="rId3">
            <a:alphaModFix/>
          </a:blip>
          <a:srcRect b="6994"/>
          <a:stretch/>
        </p:blipFill>
        <p:spPr>
          <a:xfrm>
            <a:off x="627725" y="817300"/>
            <a:ext cx="8269152" cy="4326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t>Treemap:</a:t>
            </a:r>
            <a:endParaRPr sz="2000" b="1"/>
          </a:p>
        </p:txBody>
      </p:sp>
      <p:sp>
        <p:nvSpPr>
          <p:cNvPr id="255" name="Google Shape;255;p3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6" name="Google Shape;256;p33"/>
          <p:cNvPicPr preferRelativeResize="0"/>
          <p:nvPr/>
        </p:nvPicPr>
        <p:blipFill rotWithShape="1">
          <a:blip r:embed="rId3">
            <a:alphaModFix/>
          </a:blip>
          <a:srcRect t="17106" b="5314"/>
          <a:stretch/>
        </p:blipFill>
        <p:spPr>
          <a:xfrm>
            <a:off x="0" y="1143000"/>
            <a:ext cx="9144000" cy="4000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Tree Map Meetings </a:t>
            </a:r>
            <a:endParaRPr/>
          </a:p>
        </p:txBody>
      </p:sp>
      <p:pic>
        <p:nvPicPr>
          <p:cNvPr id="262" name="Google Shape;262;p34"/>
          <p:cNvPicPr preferRelativeResize="0"/>
          <p:nvPr/>
        </p:nvPicPr>
        <p:blipFill>
          <a:blip r:embed="rId3">
            <a:alphaModFix/>
          </a:blip>
          <a:stretch>
            <a:fillRect/>
          </a:stretch>
        </p:blipFill>
        <p:spPr>
          <a:xfrm>
            <a:off x="499375" y="1017800"/>
            <a:ext cx="6475151" cy="3806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Purchases Tree Map</a:t>
            </a:r>
            <a:endParaRPr/>
          </a:p>
        </p:txBody>
      </p:sp>
      <p:pic>
        <p:nvPicPr>
          <p:cNvPr id="268" name="Google Shape;268;p35"/>
          <p:cNvPicPr preferRelativeResize="0"/>
          <p:nvPr/>
        </p:nvPicPr>
        <p:blipFill>
          <a:blip r:embed="rId3">
            <a:alphaModFix/>
          </a:blip>
          <a:stretch>
            <a:fillRect/>
          </a:stretch>
        </p:blipFill>
        <p:spPr>
          <a:xfrm>
            <a:off x="311700" y="1017800"/>
            <a:ext cx="6020582" cy="3820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 Question 3</a:t>
            </a:r>
            <a:endParaRPr/>
          </a:p>
        </p:txBody>
      </p:sp>
      <p:sp>
        <p:nvSpPr>
          <p:cNvPr id="274" name="Google Shape;274;p3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rgbClr val="000000"/>
              </a:buClr>
              <a:buSzPts val="2400"/>
              <a:buChar char="●"/>
            </a:pPr>
            <a:r>
              <a:rPr lang="en">
                <a:solidFill>
                  <a:srgbClr val="000000"/>
                </a:solidFill>
              </a:rPr>
              <a:t>Using the combined group of suspected bad actors you created in question 2, show the interactions within the group over time. </a:t>
            </a:r>
            <a:endParaRPr>
              <a:solidFill>
                <a:srgbClr val="000000"/>
              </a:solidFill>
            </a:endParaRPr>
          </a:p>
          <a:p>
            <a:pPr marL="457200" lvl="0" indent="0" algn="l" rtl="0">
              <a:spcBef>
                <a:spcPts val="0"/>
              </a:spcBef>
              <a:spcAft>
                <a:spcPts val="0"/>
              </a:spcAft>
              <a:buNone/>
            </a:pPr>
            <a:endParaRPr sz="14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sp>
        <p:nvSpPr>
          <p:cNvPr id="279" name="Google Shape;279;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Employee who Initiated Communication </a:t>
            </a:r>
            <a:endParaRPr/>
          </a:p>
        </p:txBody>
      </p:sp>
      <p:pic>
        <p:nvPicPr>
          <p:cNvPr id="280" name="Google Shape;280;p37"/>
          <p:cNvPicPr preferRelativeResize="0"/>
          <p:nvPr/>
        </p:nvPicPr>
        <p:blipFill>
          <a:blip r:embed="rId3">
            <a:alphaModFix/>
          </a:blip>
          <a:stretch>
            <a:fillRect/>
          </a:stretch>
        </p:blipFill>
        <p:spPr>
          <a:xfrm>
            <a:off x="388550" y="959000"/>
            <a:ext cx="5855800" cy="4110499"/>
          </a:xfrm>
          <a:prstGeom prst="rect">
            <a:avLst/>
          </a:prstGeom>
          <a:noFill/>
          <a:ln>
            <a:noFill/>
          </a:ln>
        </p:spPr>
      </p:pic>
      <p:sp>
        <p:nvSpPr>
          <p:cNvPr id="281" name="Google Shape;281;p37"/>
          <p:cNvSpPr txBox="1"/>
          <p:nvPr/>
        </p:nvSpPr>
        <p:spPr>
          <a:xfrm>
            <a:off x="6660650" y="1859425"/>
            <a:ext cx="2275800" cy="258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i="1">
                <a:solidFill>
                  <a:schemeClr val="dk1"/>
                </a:solidFill>
                <a:latin typeface="Roboto"/>
                <a:ea typeface="Roboto"/>
                <a:cs typeface="Roboto"/>
                <a:sym typeface="Roboto"/>
              </a:rPr>
              <a:t>Suspicious people: </a:t>
            </a:r>
            <a:endParaRPr b="1" i="1">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i="1">
                <a:solidFill>
                  <a:schemeClr val="dk1"/>
                </a:solidFill>
                <a:latin typeface="Roboto"/>
                <a:ea typeface="Roboto"/>
                <a:cs typeface="Roboto"/>
                <a:sym typeface="Roboto"/>
              </a:rPr>
              <a:t>Julie Tierno, Kerstin Belveal, Beth Wilensky, Glen Grant, Lindsy Henion, Lizbeth Jindra, Rosalia Larroque, Tobi Gatlin, Alpha Chessor, Laure Pelkey, Meryl Pastuch, and Richard Fox </a:t>
            </a:r>
            <a:endParaRPr i="1">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8" name="Google Shape;288;p38"/>
          <p:cNvPicPr preferRelativeResize="0"/>
          <p:nvPr/>
        </p:nvPicPr>
        <p:blipFill>
          <a:blip r:embed="rId3">
            <a:alphaModFix/>
          </a:blip>
          <a:stretch>
            <a:fillRect/>
          </a:stretch>
        </p:blipFill>
        <p:spPr>
          <a:xfrm>
            <a:off x="311700" y="0"/>
            <a:ext cx="8229600" cy="5143500"/>
          </a:xfrm>
          <a:prstGeom prst="rect">
            <a:avLst/>
          </a:prstGeom>
          <a:noFill/>
          <a:ln>
            <a:noFill/>
          </a:ln>
        </p:spPr>
      </p:pic>
      <p:sp>
        <p:nvSpPr>
          <p:cNvPr id="289" name="Google Shape;289;p38"/>
          <p:cNvSpPr txBox="1"/>
          <p:nvPr/>
        </p:nvSpPr>
        <p:spPr>
          <a:xfrm>
            <a:off x="5254100" y="2665775"/>
            <a:ext cx="2455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Taking them out left us with roughy 2 % of purchase data.</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3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6" name="Google Shape;296;p39"/>
          <p:cNvPicPr preferRelativeResize="0"/>
          <p:nvPr/>
        </p:nvPicPr>
        <p:blipFill>
          <a:blip r:embed="rId3">
            <a:alphaModFix/>
          </a:blip>
          <a:stretch>
            <a:fillRect/>
          </a:stretch>
        </p:blipFill>
        <p:spPr>
          <a:xfrm>
            <a:off x="457200" y="0"/>
            <a:ext cx="8229600" cy="5143500"/>
          </a:xfrm>
          <a:prstGeom prst="rect">
            <a:avLst/>
          </a:prstGeom>
          <a:noFill/>
          <a:ln>
            <a:noFill/>
          </a:ln>
        </p:spPr>
      </p:pic>
      <p:sp>
        <p:nvSpPr>
          <p:cNvPr id="297" name="Google Shape;297;p39"/>
          <p:cNvSpPr txBox="1"/>
          <p:nvPr/>
        </p:nvSpPr>
        <p:spPr>
          <a:xfrm>
            <a:off x="4811650" y="1493275"/>
            <a:ext cx="3738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Sifting through this data by looking at other purchase by those from the suspicious list led us to 3 names.</a:t>
            </a:r>
            <a:endParaRPr>
              <a:latin typeface="Roboto"/>
              <a:ea typeface="Roboto"/>
              <a:cs typeface="Roboto"/>
              <a:sym typeface="Roboto"/>
            </a:endParaRPr>
          </a:p>
        </p:txBody>
      </p:sp>
      <p:sp>
        <p:nvSpPr>
          <p:cNvPr id="298" name="Google Shape;298;p39"/>
          <p:cNvSpPr txBox="1"/>
          <p:nvPr/>
        </p:nvSpPr>
        <p:spPr>
          <a:xfrm>
            <a:off x="5154525" y="2627050"/>
            <a:ext cx="2665800" cy="165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1A1A1A"/>
                </a:solidFill>
                <a:highlight>
                  <a:srgbClr val="FFFFFF"/>
                </a:highlight>
              </a:rPr>
              <a:t>Pearl Tran </a:t>
            </a:r>
            <a:endParaRPr sz="1800">
              <a:solidFill>
                <a:srgbClr val="1A1A1A"/>
              </a:solidFill>
              <a:highlight>
                <a:srgbClr val="FFFFFF"/>
              </a:highlight>
            </a:endParaRPr>
          </a:p>
          <a:p>
            <a:pPr marL="0" lvl="0" indent="0" algn="l" rtl="0">
              <a:lnSpc>
                <a:spcPct val="115000"/>
              </a:lnSpc>
              <a:spcBef>
                <a:spcPts val="0"/>
              </a:spcBef>
              <a:spcAft>
                <a:spcPts val="0"/>
              </a:spcAft>
              <a:buNone/>
            </a:pPr>
            <a:r>
              <a:rPr lang="en" sz="1800">
                <a:solidFill>
                  <a:srgbClr val="1A1A1A"/>
                </a:solidFill>
                <a:highlight>
                  <a:srgbClr val="FFFFFF"/>
                </a:highlight>
              </a:rPr>
              <a:t>Almeta Evancho</a:t>
            </a:r>
            <a:endParaRPr sz="1800">
              <a:solidFill>
                <a:srgbClr val="1A1A1A"/>
              </a:solidFill>
              <a:highlight>
                <a:srgbClr val="FFFFFF"/>
              </a:highlight>
            </a:endParaRPr>
          </a:p>
          <a:p>
            <a:pPr marL="0" lvl="0" indent="0" algn="l" rtl="0">
              <a:lnSpc>
                <a:spcPct val="115000"/>
              </a:lnSpc>
              <a:spcBef>
                <a:spcPts val="0"/>
              </a:spcBef>
              <a:spcAft>
                <a:spcPts val="0"/>
              </a:spcAft>
              <a:buNone/>
            </a:pPr>
            <a:r>
              <a:rPr lang="en" sz="1800">
                <a:solidFill>
                  <a:srgbClr val="1A1A1A"/>
                </a:solidFill>
                <a:highlight>
                  <a:srgbClr val="FFFFFF"/>
                </a:highlight>
              </a:rPr>
              <a:t>Jane Ramsey</a:t>
            </a:r>
            <a:endParaRPr sz="1800">
              <a:solidFill>
                <a:srgbClr val="1A1A1A"/>
              </a:solidFill>
              <a:highlight>
                <a:srgbClr val="FFFFFF"/>
              </a:highlight>
            </a:endParaRPr>
          </a:p>
          <a:p>
            <a:pPr marL="0" lvl="0" indent="0" algn="l" rtl="0">
              <a:lnSpc>
                <a:spcPct val="115000"/>
              </a:lnSpc>
              <a:spcBef>
                <a:spcPts val="0"/>
              </a:spcBef>
              <a:spcAft>
                <a:spcPts val="0"/>
              </a:spcAft>
              <a:buNone/>
            </a:pPr>
            <a:endParaRPr sz="850">
              <a:solidFill>
                <a:srgbClr val="1A1A1A"/>
              </a:solidFill>
              <a:highlight>
                <a:srgbClr val="FFFFFF"/>
              </a:highlight>
            </a:endParaRPr>
          </a:p>
          <a:p>
            <a:pPr marL="0" lvl="0" indent="0" algn="l" rtl="0">
              <a:lnSpc>
                <a:spcPct val="115000"/>
              </a:lnSpc>
              <a:spcBef>
                <a:spcPts val="0"/>
              </a:spcBef>
              <a:spcAft>
                <a:spcPts val="0"/>
              </a:spcAft>
              <a:buNone/>
            </a:pPr>
            <a:endParaRPr sz="850">
              <a:solidFill>
                <a:srgbClr val="1A1A1A"/>
              </a:solidFill>
              <a:highlight>
                <a:srgbClr val="FFFFFF"/>
              </a:highlight>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p4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5" name="Google Shape;305;p40"/>
          <p:cNvPicPr preferRelativeResize="0"/>
          <p:nvPr/>
        </p:nvPicPr>
        <p:blipFill>
          <a:blip r:embed="rId3">
            <a:alphaModFix/>
          </a:blip>
          <a:stretch>
            <a:fillRect/>
          </a:stretch>
        </p:blipFill>
        <p:spPr>
          <a:xfrm>
            <a:off x="663675" y="0"/>
            <a:ext cx="82296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4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2" name="Google Shape;312;p41"/>
          <p:cNvPicPr preferRelativeResize="0"/>
          <p:nvPr/>
        </p:nvPicPr>
        <p:blipFill>
          <a:blip r:embed="rId3">
            <a:alphaModFix/>
          </a:blip>
          <a:stretch>
            <a:fillRect/>
          </a:stretch>
        </p:blipFill>
        <p:spPr>
          <a:xfrm>
            <a:off x="0" y="164686"/>
            <a:ext cx="9144001" cy="4339228"/>
          </a:xfrm>
          <a:prstGeom prst="rect">
            <a:avLst/>
          </a:prstGeom>
          <a:noFill/>
          <a:ln>
            <a:noFill/>
          </a:ln>
        </p:spPr>
      </p:pic>
      <p:sp>
        <p:nvSpPr>
          <p:cNvPr id="313" name="Google Shape;313;p41"/>
          <p:cNvSpPr txBox="1"/>
          <p:nvPr/>
        </p:nvSpPr>
        <p:spPr>
          <a:xfrm>
            <a:off x="4026300" y="2831675"/>
            <a:ext cx="3318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They each only had 1 purchase and no communications so it is unlikely they are suspicious.</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1700" y="380825"/>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Problem </a:t>
            </a:r>
            <a:endParaRPr/>
          </a:p>
        </p:txBody>
      </p:sp>
      <p:sp>
        <p:nvSpPr>
          <p:cNvPr id="100" name="Google Shape;100;p15"/>
          <p:cNvSpPr txBox="1">
            <a:spLocks noGrp="1"/>
          </p:cNvSpPr>
          <p:nvPr>
            <p:ph type="body" idx="1"/>
          </p:nvPr>
        </p:nvSpPr>
        <p:spPr>
          <a:xfrm>
            <a:off x="311675" y="1489779"/>
            <a:ext cx="2808000" cy="31032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2000" b="1">
                <a:solidFill>
                  <a:schemeClr val="lt1"/>
                </a:solidFill>
                <a:highlight>
                  <a:schemeClr val="dk1"/>
                </a:highlight>
              </a:rPr>
              <a:t>            Company           </a:t>
            </a:r>
            <a:r>
              <a:rPr lang="en" sz="2000" b="1">
                <a:solidFill>
                  <a:schemeClr val="dk1"/>
                </a:solidFill>
                <a:highlight>
                  <a:schemeClr val="dk1"/>
                </a:highlight>
              </a:rPr>
              <a:t>:</a:t>
            </a:r>
            <a:r>
              <a:rPr lang="en" sz="2000" b="1">
                <a:solidFill>
                  <a:schemeClr val="lt1"/>
                </a:solidFill>
                <a:highlight>
                  <a:schemeClr val="dk1"/>
                </a:highlight>
              </a:rPr>
              <a:t>    </a:t>
            </a:r>
            <a:endParaRPr sz="2000" b="1">
              <a:solidFill>
                <a:schemeClr val="lt1"/>
              </a:solidFill>
              <a:highlight>
                <a:schemeClr val="dk1"/>
              </a:highlight>
            </a:endParaRPr>
          </a:p>
          <a:p>
            <a:pPr marL="0" lvl="0" indent="0" algn="l" rtl="0">
              <a:lnSpc>
                <a:spcPct val="200000"/>
              </a:lnSpc>
              <a:spcBef>
                <a:spcPts val="1600"/>
              </a:spcBef>
              <a:spcAft>
                <a:spcPts val="1600"/>
              </a:spcAft>
              <a:buNone/>
            </a:pPr>
            <a:r>
              <a:rPr lang="en">
                <a:solidFill>
                  <a:srgbClr val="1A1A1A"/>
                </a:solidFill>
              </a:rPr>
              <a:t>Kaisos International is a huge multinational conglomerate with factories around the world. </a:t>
            </a:r>
            <a:endParaRPr>
              <a:solidFill>
                <a:srgbClr val="1A1A1A"/>
              </a:solidFill>
            </a:endParaRPr>
          </a:p>
        </p:txBody>
      </p:sp>
      <p:sp>
        <p:nvSpPr>
          <p:cNvPr id="101" name="Google Shape;101;p15"/>
          <p:cNvSpPr txBox="1"/>
          <p:nvPr/>
        </p:nvSpPr>
        <p:spPr>
          <a:xfrm>
            <a:off x="3242600" y="1489775"/>
            <a:ext cx="2735100" cy="507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highlight>
                  <a:schemeClr val="dk1"/>
                </a:highlight>
                <a:latin typeface="Roboto"/>
                <a:ea typeface="Roboto"/>
                <a:cs typeface="Roboto"/>
                <a:sym typeface="Roboto"/>
              </a:rPr>
              <a:t>            Context             </a:t>
            </a:r>
            <a:r>
              <a:rPr lang="en" sz="2000" b="1">
                <a:solidFill>
                  <a:schemeClr val="dk1"/>
                </a:solidFill>
                <a:highlight>
                  <a:schemeClr val="dk1"/>
                </a:highlight>
                <a:latin typeface="Roboto"/>
                <a:ea typeface="Roboto"/>
                <a:cs typeface="Roboto"/>
                <a:sym typeface="Roboto"/>
              </a:rPr>
              <a:t>:</a:t>
            </a:r>
            <a:r>
              <a:rPr lang="en" sz="2000" b="1">
                <a:solidFill>
                  <a:schemeClr val="lt1"/>
                </a:solidFill>
                <a:highlight>
                  <a:schemeClr val="dk1"/>
                </a:highlight>
                <a:latin typeface="Roboto"/>
                <a:ea typeface="Roboto"/>
                <a:cs typeface="Roboto"/>
                <a:sym typeface="Roboto"/>
              </a:rPr>
              <a:t> </a:t>
            </a:r>
            <a:endParaRPr sz="2000" b="1">
              <a:solidFill>
                <a:schemeClr val="lt1"/>
              </a:solidFill>
              <a:highlight>
                <a:schemeClr val="dk1"/>
              </a:highlight>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lnSpc>
                <a:spcPct val="200000"/>
              </a:lnSpc>
              <a:spcBef>
                <a:spcPts val="0"/>
              </a:spcBef>
              <a:spcAft>
                <a:spcPts val="0"/>
              </a:spcAft>
              <a:buNone/>
            </a:pPr>
            <a:r>
              <a:rPr lang="en" sz="1200">
                <a:solidFill>
                  <a:srgbClr val="1A1A1A"/>
                </a:solidFill>
                <a:latin typeface="Roboto"/>
                <a:ea typeface="Roboto"/>
                <a:cs typeface="Roboto"/>
                <a:sym typeface="Roboto"/>
              </a:rPr>
              <a:t>Suspicious chemical contaminating endangered birds like Rose-Crested Blue Pipit and the Greater Eurasian Red-Throated Pipit. </a:t>
            </a:r>
            <a:endParaRPr sz="1200">
              <a:solidFill>
                <a:srgbClr val="1A1A1A"/>
              </a:solidFill>
              <a:latin typeface="Roboto"/>
              <a:ea typeface="Roboto"/>
              <a:cs typeface="Roboto"/>
              <a:sym typeface="Roboto"/>
            </a:endParaRPr>
          </a:p>
          <a:p>
            <a:pPr marL="0" lvl="0" indent="0" algn="l" rtl="0">
              <a:lnSpc>
                <a:spcPct val="200000"/>
              </a:lnSpc>
              <a:spcBef>
                <a:spcPts val="0"/>
              </a:spcBef>
              <a:spcAft>
                <a:spcPts val="0"/>
              </a:spcAft>
              <a:buNone/>
            </a:pPr>
            <a:endParaRPr sz="1100">
              <a:latin typeface="Roboto"/>
              <a:ea typeface="Roboto"/>
              <a:cs typeface="Roboto"/>
              <a:sym typeface="Roboto"/>
            </a:endParaRPr>
          </a:p>
          <a:p>
            <a:pPr marL="0" lvl="0" indent="0" algn="l" rtl="0">
              <a:lnSpc>
                <a:spcPct val="200000"/>
              </a:lnSpc>
              <a:spcBef>
                <a:spcPts val="0"/>
              </a:spcBef>
              <a:spcAft>
                <a:spcPts val="0"/>
              </a:spcAft>
              <a:buNone/>
            </a:pPr>
            <a:endParaRPr sz="1200">
              <a:latin typeface="Roboto"/>
              <a:ea typeface="Roboto"/>
              <a:cs typeface="Roboto"/>
              <a:sym typeface="Roboto"/>
            </a:endParaRPr>
          </a:p>
          <a:p>
            <a:pPr marL="0" lvl="0" indent="0" algn="l" rtl="0">
              <a:lnSpc>
                <a:spcPct val="200000"/>
              </a:lnSpc>
              <a:spcBef>
                <a:spcPts val="0"/>
              </a:spcBef>
              <a:spcAft>
                <a:spcPts val="0"/>
              </a:spcAft>
              <a:buNone/>
            </a:pPr>
            <a:endParaRPr sz="1200">
              <a:latin typeface="Roboto"/>
              <a:ea typeface="Roboto"/>
              <a:cs typeface="Roboto"/>
              <a:sym typeface="Roboto"/>
            </a:endParaRPr>
          </a:p>
          <a:p>
            <a:pPr marL="0" lvl="0" indent="0" algn="l" rtl="0">
              <a:lnSpc>
                <a:spcPct val="200000"/>
              </a:lnSpc>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p:txBody>
      </p:sp>
      <p:sp>
        <p:nvSpPr>
          <p:cNvPr id="102" name="Google Shape;102;p15"/>
          <p:cNvSpPr txBox="1"/>
          <p:nvPr/>
        </p:nvSpPr>
        <p:spPr>
          <a:xfrm>
            <a:off x="6100625" y="1489775"/>
            <a:ext cx="2808000" cy="615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1"/>
                </a:solidFill>
                <a:highlight>
                  <a:schemeClr val="dk1"/>
                </a:highlight>
                <a:latin typeface="Roboto"/>
                <a:ea typeface="Roboto"/>
                <a:cs typeface="Roboto"/>
                <a:sym typeface="Roboto"/>
              </a:rPr>
              <a:t>   Problem Statement  </a:t>
            </a:r>
            <a:r>
              <a:rPr lang="en" sz="2000" b="1">
                <a:solidFill>
                  <a:schemeClr val="dk1"/>
                </a:solidFill>
                <a:highlight>
                  <a:schemeClr val="dk1"/>
                </a:highlight>
                <a:latin typeface="Roboto"/>
                <a:ea typeface="Roboto"/>
                <a:cs typeface="Roboto"/>
                <a:sym typeface="Roboto"/>
              </a:rPr>
              <a:t>:</a:t>
            </a:r>
            <a:r>
              <a:rPr lang="en" sz="2000" b="1">
                <a:solidFill>
                  <a:schemeClr val="lt1"/>
                </a:solidFill>
                <a:highlight>
                  <a:schemeClr val="dk1"/>
                </a:highlight>
                <a:latin typeface="Roboto"/>
                <a:ea typeface="Roboto"/>
                <a:cs typeface="Roboto"/>
                <a:sym typeface="Roboto"/>
              </a:rPr>
              <a:t> </a:t>
            </a:r>
            <a:endParaRPr sz="1200">
              <a:latin typeface="Roboto"/>
              <a:ea typeface="Roboto"/>
              <a:cs typeface="Roboto"/>
              <a:sym typeface="Roboto"/>
            </a:endParaRPr>
          </a:p>
          <a:p>
            <a:pPr marL="0" lvl="0" indent="0" algn="l" rtl="0">
              <a:lnSpc>
                <a:spcPct val="200000"/>
              </a:lnSpc>
              <a:spcBef>
                <a:spcPts val="0"/>
              </a:spcBef>
              <a:spcAft>
                <a:spcPts val="0"/>
              </a:spcAft>
              <a:buNone/>
            </a:pPr>
            <a:endParaRPr sz="1200">
              <a:latin typeface="Roboto"/>
              <a:ea typeface="Roboto"/>
              <a:cs typeface="Roboto"/>
              <a:sym typeface="Roboto"/>
            </a:endParaRPr>
          </a:p>
          <a:p>
            <a:pPr marL="0" lvl="0" indent="0" algn="l" rtl="0">
              <a:lnSpc>
                <a:spcPct val="200000"/>
              </a:lnSpc>
              <a:spcBef>
                <a:spcPts val="0"/>
              </a:spcBef>
              <a:spcAft>
                <a:spcPts val="0"/>
              </a:spcAft>
              <a:buNone/>
            </a:pPr>
            <a:r>
              <a:rPr lang="en" sz="1200">
                <a:solidFill>
                  <a:srgbClr val="1A1A1A"/>
                </a:solidFill>
                <a:latin typeface="Roboto"/>
                <a:ea typeface="Roboto"/>
                <a:cs typeface="Roboto"/>
                <a:sym typeface="Roboto"/>
              </a:rPr>
              <a:t>Need to find out who is affecting and contributing to the endangerment in Misford, as well as who is making the suspicious purchases and having secret meetings.</a:t>
            </a:r>
            <a:endParaRPr sz="1200">
              <a:solidFill>
                <a:srgbClr val="1A1A1A"/>
              </a:solidFill>
              <a:latin typeface="Roboto"/>
              <a:ea typeface="Roboto"/>
              <a:cs typeface="Roboto"/>
              <a:sym typeface="Roboto"/>
            </a:endParaRPr>
          </a:p>
          <a:p>
            <a:pPr marL="0" lvl="0" indent="0" algn="l" rtl="0">
              <a:lnSpc>
                <a:spcPct val="200000"/>
              </a:lnSpc>
              <a:spcBef>
                <a:spcPts val="0"/>
              </a:spcBef>
              <a:spcAft>
                <a:spcPts val="0"/>
              </a:spcAft>
              <a:buNone/>
            </a:pPr>
            <a:endParaRPr sz="1200">
              <a:latin typeface="Roboto"/>
              <a:ea typeface="Roboto"/>
              <a:cs typeface="Roboto"/>
              <a:sym typeface="Roboto"/>
            </a:endParaRPr>
          </a:p>
          <a:p>
            <a:pPr marL="0" lvl="0" indent="0" algn="l" rtl="0">
              <a:lnSpc>
                <a:spcPct val="200000"/>
              </a:lnSpc>
              <a:spcBef>
                <a:spcPts val="0"/>
              </a:spcBef>
              <a:spcAft>
                <a:spcPts val="0"/>
              </a:spcAft>
              <a:buNone/>
            </a:pPr>
            <a:endParaRPr sz="1200">
              <a:latin typeface="Roboto"/>
              <a:ea typeface="Roboto"/>
              <a:cs typeface="Roboto"/>
              <a:sym typeface="Roboto"/>
            </a:endParaRPr>
          </a:p>
          <a:p>
            <a:pPr marL="0" lvl="0" indent="0" algn="l" rtl="0">
              <a:lnSpc>
                <a:spcPct val="200000"/>
              </a:lnSpc>
              <a:spcBef>
                <a:spcPts val="0"/>
              </a:spcBef>
              <a:spcAft>
                <a:spcPts val="0"/>
              </a:spcAft>
              <a:buNone/>
            </a:pPr>
            <a:endParaRPr sz="1200">
              <a:latin typeface="Roboto"/>
              <a:ea typeface="Roboto"/>
              <a:cs typeface="Roboto"/>
              <a:sym typeface="Roboto"/>
            </a:endParaRPr>
          </a:p>
          <a:p>
            <a:pPr marL="0" lvl="0" indent="0" algn="l" rtl="0">
              <a:lnSpc>
                <a:spcPct val="200000"/>
              </a:lnSpc>
              <a:spcBef>
                <a:spcPts val="0"/>
              </a:spcBef>
              <a:spcAft>
                <a:spcPts val="0"/>
              </a:spcAft>
              <a:buNone/>
            </a:pPr>
            <a:endParaRPr sz="1200">
              <a:latin typeface="Roboto"/>
              <a:ea typeface="Roboto"/>
              <a:cs typeface="Roboto"/>
              <a:sym typeface="Roboto"/>
            </a:endParaRPr>
          </a:p>
          <a:p>
            <a:pPr marL="0" lvl="0" indent="0" algn="l" rtl="0">
              <a:lnSpc>
                <a:spcPct val="200000"/>
              </a:lnSpc>
              <a:spcBef>
                <a:spcPts val="0"/>
              </a:spcBef>
              <a:spcAft>
                <a:spcPts val="0"/>
              </a:spcAft>
              <a:buNone/>
            </a:pPr>
            <a:endParaRPr sz="1200">
              <a:latin typeface="Roboto"/>
              <a:ea typeface="Roboto"/>
              <a:cs typeface="Roboto"/>
              <a:sym typeface="Roboto"/>
            </a:endParaRPr>
          </a:p>
          <a:p>
            <a:pPr marL="0" lvl="0" indent="0" algn="l" rtl="0">
              <a:lnSpc>
                <a:spcPct val="200000"/>
              </a:lnSpc>
              <a:spcBef>
                <a:spcPts val="0"/>
              </a:spcBef>
              <a:spcAft>
                <a:spcPts val="0"/>
              </a:spcAft>
              <a:buNone/>
            </a:pPr>
            <a:endParaRPr sz="1200">
              <a:latin typeface="Roboto"/>
              <a:ea typeface="Roboto"/>
              <a:cs typeface="Roboto"/>
              <a:sym typeface="Roboto"/>
            </a:endParaRPr>
          </a:p>
          <a:p>
            <a:pPr marL="0" lvl="0" indent="0" algn="l" rtl="0">
              <a:lnSpc>
                <a:spcPct val="200000"/>
              </a:lnSpc>
              <a:spcBef>
                <a:spcPts val="0"/>
              </a:spcBef>
              <a:spcAft>
                <a:spcPts val="0"/>
              </a:spcAft>
              <a:buNone/>
            </a:pPr>
            <a:endParaRPr sz="1200">
              <a:latin typeface="Roboto"/>
              <a:ea typeface="Roboto"/>
              <a:cs typeface="Roboto"/>
              <a:sym typeface="Roboto"/>
            </a:endParaRPr>
          </a:p>
          <a:p>
            <a:pPr marL="0" lvl="0" indent="0" algn="l" rtl="0">
              <a:lnSpc>
                <a:spcPct val="200000"/>
              </a:lnSpc>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103" name="Google Shape;103;p15"/>
          <p:cNvPicPr preferRelativeResize="0"/>
          <p:nvPr/>
        </p:nvPicPr>
        <p:blipFill>
          <a:blip r:embed="rId3">
            <a:alphaModFix/>
          </a:blip>
          <a:stretch>
            <a:fillRect/>
          </a:stretch>
        </p:blipFill>
        <p:spPr>
          <a:xfrm>
            <a:off x="3813237" y="3841912"/>
            <a:ext cx="1517525" cy="1138151"/>
          </a:xfrm>
          <a:prstGeom prst="rect">
            <a:avLst/>
          </a:prstGeom>
          <a:noFill/>
          <a:ln>
            <a:noFill/>
          </a:ln>
        </p:spPr>
      </p:pic>
      <p:pic>
        <p:nvPicPr>
          <p:cNvPr id="104" name="Google Shape;104;p15"/>
          <p:cNvPicPr preferRelativeResize="0"/>
          <p:nvPr/>
        </p:nvPicPr>
        <p:blipFill>
          <a:blip r:embed="rId4">
            <a:alphaModFix/>
          </a:blip>
          <a:stretch>
            <a:fillRect/>
          </a:stretch>
        </p:blipFill>
        <p:spPr>
          <a:xfrm>
            <a:off x="7187860" y="3937876"/>
            <a:ext cx="856765" cy="1061700"/>
          </a:xfrm>
          <a:prstGeom prst="rect">
            <a:avLst/>
          </a:prstGeom>
          <a:noFill/>
          <a:ln>
            <a:noFill/>
          </a:ln>
        </p:spPr>
      </p:pic>
      <p:pic>
        <p:nvPicPr>
          <p:cNvPr id="105" name="Google Shape;105;p15"/>
          <p:cNvPicPr preferRelativeResize="0"/>
          <p:nvPr/>
        </p:nvPicPr>
        <p:blipFill>
          <a:blip r:embed="rId5">
            <a:alphaModFix/>
          </a:blip>
          <a:stretch>
            <a:fillRect/>
          </a:stretch>
        </p:blipFill>
        <p:spPr>
          <a:xfrm>
            <a:off x="1063925" y="3822400"/>
            <a:ext cx="1061699" cy="10616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2"/>
          <p:cNvPicPr preferRelativeResize="0"/>
          <p:nvPr/>
        </p:nvPicPr>
        <p:blipFill>
          <a:blip r:embed="rId3">
            <a:alphaModFix/>
          </a:blip>
          <a:stretch>
            <a:fillRect/>
          </a:stretch>
        </p:blipFill>
        <p:spPr>
          <a:xfrm>
            <a:off x="152400" y="152400"/>
            <a:ext cx="4781550" cy="4800600"/>
          </a:xfrm>
          <a:prstGeom prst="rect">
            <a:avLst/>
          </a:prstGeom>
          <a:noFill/>
          <a:ln>
            <a:noFill/>
          </a:ln>
        </p:spPr>
      </p:pic>
      <p:pic>
        <p:nvPicPr>
          <p:cNvPr id="319" name="Google Shape;319;p42"/>
          <p:cNvPicPr preferRelativeResize="0"/>
          <p:nvPr/>
        </p:nvPicPr>
        <p:blipFill>
          <a:blip r:embed="rId4">
            <a:alphaModFix/>
          </a:blip>
          <a:stretch>
            <a:fillRect/>
          </a:stretch>
        </p:blipFill>
        <p:spPr>
          <a:xfrm>
            <a:off x="5771550" y="0"/>
            <a:ext cx="2564849" cy="2616050"/>
          </a:xfrm>
          <a:prstGeom prst="rect">
            <a:avLst/>
          </a:prstGeom>
          <a:noFill/>
          <a:ln>
            <a:noFill/>
          </a:ln>
        </p:spPr>
      </p:pic>
      <p:pic>
        <p:nvPicPr>
          <p:cNvPr id="320" name="Google Shape;320;p42"/>
          <p:cNvPicPr preferRelativeResize="0"/>
          <p:nvPr/>
        </p:nvPicPr>
        <p:blipFill>
          <a:blip r:embed="rId5">
            <a:alphaModFix/>
          </a:blip>
          <a:stretch>
            <a:fillRect/>
          </a:stretch>
        </p:blipFill>
        <p:spPr>
          <a:xfrm>
            <a:off x="5903900" y="2527450"/>
            <a:ext cx="2505356" cy="2616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3"/>
          <p:cNvPicPr preferRelativeResize="0"/>
          <p:nvPr/>
        </p:nvPicPr>
        <p:blipFill rotWithShape="1">
          <a:blip r:embed="rId3">
            <a:alphaModFix/>
          </a:blip>
          <a:srcRect r="3128"/>
          <a:stretch/>
        </p:blipFill>
        <p:spPr>
          <a:xfrm>
            <a:off x="152400" y="152400"/>
            <a:ext cx="5566249" cy="4135325"/>
          </a:xfrm>
          <a:prstGeom prst="rect">
            <a:avLst/>
          </a:prstGeom>
          <a:noFill/>
          <a:ln>
            <a:noFill/>
          </a:ln>
        </p:spPr>
      </p:pic>
      <p:pic>
        <p:nvPicPr>
          <p:cNvPr id="326" name="Google Shape;326;p43"/>
          <p:cNvPicPr preferRelativeResize="0"/>
          <p:nvPr/>
        </p:nvPicPr>
        <p:blipFill>
          <a:blip r:embed="rId4">
            <a:alphaModFix/>
          </a:blip>
          <a:stretch>
            <a:fillRect/>
          </a:stretch>
        </p:blipFill>
        <p:spPr>
          <a:xfrm>
            <a:off x="5718650" y="152400"/>
            <a:ext cx="3120551" cy="2074987"/>
          </a:xfrm>
          <a:prstGeom prst="rect">
            <a:avLst/>
          </a:prstGeom>
          <a:noFill/>
          <a:ln>
            <a:noFill/>
          </a:ln>
        </p:spPr>
      </p:pic>
      <p:pic>
        <p:nvPicPr>
          <p:cNvPr id="327" name="Google Shape;327;p43"/>
          <p:cNvPicPr preferRelativeResize="0"/>
          <p:nvPr/>
        </p:nvPicPr>
        <p:blipFill>
          <a:blip r:embed="rId5">
            <a:alphaModFix/>
          </a:blip>
          <a:stretch>
            <a:fillRect/>
          </a:stretch>
        </p:blipFill>
        <p:spPr>
          <a:xfrm>
            <a:off x="5814739" y="2335875"/>
            <a:ext cx="3160136" cy="2127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44"/>
          <p:cNvPicPr preferRelativeResize="0"/>
          <p:nvPr/>
        </p:nvPicPr>
        <p:blipFill>
          <a:blip r:embed="rId3">
            <a:alphaModFix/>
          </a:blip>
          <a:stretch>
            <a:fillRect/>
          </a:stretch>
        </p:blipFill>
        <p:spPr>
          <a:xfrm>
            <a:off x="-57575" y="0"/>
            <a:ext cx="7271051" cy="4891950"/>
          </a:xfrm>
          <a:prstGeom prst="rect">
            <a:avLst/>
          </a:prstGeom>
          <a:noFill/>
          <a:ln>
            <a:noFill/>
          </a:ln>
        </p:spPr>
      </p:pic>
      <p:pic>
        <p:nvPicPr>
          <p:cNvPr id="333" name="Google Shape;333;p44"/>
          <p:cNvPicPr preferRelativeResize="0"/>
          <p:nvPr/>
        </p:nvPicPr>
        <p:blipFill rotWithShape="1">
          <a:blip r:embed="rId4">
            <a:alphaModFix/>
          </a:blip>
          <a:srcRect b="2752"/>
          <a:stretch/>
        </p:blipFill>
        <p:spPr>
          <a:xfrm>
            <a:off x="7213475" y="506375"/>
            <a:ext cx="1439975" cy="4385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45"/>
          <p:cNvPicPr preferRelativeResize="0"/>
          <p:nvPr/>
        </p:nvPicPr>
        <p:blipFill>
          <a:blip r:embed="rId3">
            <a:alphaModFix/>
          </a:blip>
          <a:stretch>
            <a:fillRect/>
          </a:stretch>
        </p:blipFill>
        <p:spPr>
          <a:xfrm>
            <a:off x="152400" y="1290100"/>
            <a:ext cx="3185875" cy="3242025"/>
          </a:xfrm>
          <a:prstGeom prst="rect">
            <a:avLst/>
          </a:prstGeom>
          <a:noFill/>
          <a:ln>
            <a:noFill/>
          </a:ln>
        </p:spPr>
      </p:pic>
      <p:pic>
        <p:nvPicPr>
          <p:cNvPr id="339" name="Google Shape;339;p45"/>
          <p:cNvPicPr preferRelativeResize="0"/>
          <p:nvPr/>
        </p:nvPicPr>
        <p:blipFill>
          <a:blip r:embed="rId4">
            <a:alphaModFix/>
          </a:blip>
          <a:stretch>
            <a:fillRect/>
          </a:stretch>
        </p:blipFill>
        <p:spPr>
          <a:xfrm>
            <a:off x="3566875" y="1368525"/>
            <a:ext cx="2143125" cy="2057400"/>
          </a:xfrm>
          <a:prstGeom prst="rect">
            <a:avLst/>
          </a:prstGeom>
          <a:noFill/>
          <a:ln>
            <a:noFill/>
          </a:ln>
        </p:spPr>
      </p:pic>
      <p:pic>
        <p:nvPicPr>
          <p:cNvPr id="340" name="Google Shape;340;p45"/>
          <p:cNvPicPr preferRelativeResize="0"/>
          <p:nvPr/>
        </p:nvPicPr>
        <p:blipFill rotWithShape="1">
          <a:blip r:embed="rId5">
            <a:alphaModFix/>
          </a:blip>
          <a:srcRect l="8507" r="4148"/>
          <a:stretch/>
        </p:blipFill>
        <p:spPr>
          <a:xfrm>
            <a:off x="6061300" y="1413350"/>
            <a:ext cx="1098175" cy="1847850"/>
          </a:xfrm>
          <a:prstGeom prst="rect">
            <a:avLst/>
          </a:prstGeom>
          <a:noFill/>
          <a:ln>
            <a:noFill/>
          </a:ln>
        </p:spPr>
      </p:pic>
      <p:sp>
        <p:nvSpPr>
          <p:cNvPr id="341" name="Google Shape;341;p45"/>
          <p:cNvSpPr txBox="1"/>
          <p:nvPr/>
        </p:nvSpPr>
        <p:spPr>
          <a:xfrm>
            <a:off x="619700" y="813700"/>
            <a:ext cx="258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Source: Alpha Chessor </a:t>
            </a:r>
            <a:endParaRPr>
              <a:latin typeface="Roboto"/>
              <a:ea typeface="Roboto"/>
              <a:cs typeface="Roboto"/>
              <a:sym typeface="Roboto"/>
            </a:endParaRPr>
          </a:p>
        </p:txBody>
      </p:sp>
      <p:sp>
        <p:nvSpPr>
          <p:cNvPr id="342" name="Google Shape;342;p45"/>
          <p:cNvSpPr txBox="1"/>
          <p:nvPr/>
        </p:nvSpPr>
        <p:spPr>
          <a:xfrm>
            <a:off x="5979225" y="860825"/>
            <a:ext cx="23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Source: Laure Pelkey</a:t>
            </a:r>
            <a:endParaRPr>
              <a:latin typeface="Roboto"/>
              <a:ea typeface="Roboto"/>
              <a:cs typeface="Roboto"/>
              <a:sym typeface="Roboto"/>
            </a:endParaRPr>
          </a:p>
        </p:txBody>
      </p:sp>
      <p:sp>
        <p:nvSpPr>
          <p:cNvPr id="343" name="Google Shape;343;p45"/>
          <p:cNvSpPr txBox="1"/>
          <p:nvPr/>
        </p:nvSpPr>
        <p:spPr>
          <a:xfrm>
            <a:off x="3567313" y="821550"/>
            <a:ext cx="220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Source: Richard Fox</a:t>
            </a:r>
            <a:endParaRPr>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 Question 4</a:t>
            </a:r>
            <a:endParaRPr/>
          </a:p>
        </p:txBody>
      </p:sp>
      <p:sp>
        <p:nvSpPr>
          <p:cNvPr id="349" name="Google Shape;349;p4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Char char="●"/>
            </a:pPr>
            <a:r>
              <a:rPr lang="en" sz="1500">
                <a:solidFill>
                  <a:srgbClr val="000000"/>
                </a:solidFill>
              </a:rPr>
              <a:t>The insider has provided a list of purchases that might indicate illicit activity elsewhere in the company. Using the structure the first group noted by the insider as a model can you find any other instances of suspicious activities in the company? </a:t>
            </a:r>
            <a:endParaRPr sz="1500">
              <a:solidFill>
                <a:srgbClr val="000000"/>
              </a:solidFill>
            </a:endParaRPr>
          </a:p>
          <a:p>
            <a:pPr marL="457200" lvl="0" indent="-381000" algn="l" rtl="0">
              <a:spcBef>
                <a:spcPts val="0"/>
              </a:spcBef>
              <a:spcAft>
                <a:spcPts val="0"/>
              </a:spcAft>
              <a:buClr>
                <a:srgbClr val="000000"/>
              </a:buClr>
              <a:buSzPts val="2400"/>
              <a:buChar char="●"/>
            </a:pPr>
            <a:r>
              <a:rPr lang="en" sz="1500">
                <a:solidFill>
                  <a:srgbClr val="000000"/>
                </a:solidFill>
              </a:rPr>
              <a:t>Are there other groups that have structure and activity similar to this one? Who are they? </a:t>
            </a:r>
            <a:endParaRPr sz="1500">
              <a:solidFill>
                <a:srgbClr val="000000"/>
              </a:solidFill>
            </a:endParaRPr>
          </a:p>
          <a:p>
            <a:pPr marL="457200" lvl="0" indent="-381000" algn="l" rtl="0">
              <a:spcBef>
                <a:spcPts val="0"/>
              </a:spcBef>
              <a:spcAft>
                <a:spcPts val="0"/>
              </a:spcAft>
              <a:buClr>
                <a:srgbClr val="000000"/>
              </a:buClr>
              <a:buSzPts val="2400"/>
              <a:buChar char="●"/>
            </a:pPr>
            <a:r>
              <a:rPr lang="en" sz="1500">
                <a:solidFill>
                  <a:srgbClr val="000000"/>
                </a:solidFill>
              </a:rPr>
              <a:t>Each of the suspicious purchases could be a starting point for your search. Provide examples of up to two other groups you find that appear suspicious and compare their structure with the structure of the first group. The structures should be presented as temporal not just structural (i.e., the sequence of events—A is followed by B one or two days later—will be important). </a:t>
            </a:r>
            <a:endParaRPr sz="31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7"/>
          <p:cNvSpPr txBox="1">
            <a:spLocks noGrp="1"/>
          </p:cNvSpPr>
          <p:nvPr>
            <p:ph type="title"/>
          </p:nvPr>
        </p:nvSpPr>
        <p:spPr>
          <a:xfrm>
            <a:off x="219175" y="4606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Suspicious Employees who made Purchases</a:t>
            </a:r>
            <a:endParaRPr/>
          </a:p>
        </p:txBody>
      </p:sp>
      <p:pic>
        <p:nvPicPr>
          <p:cNvPr id="355" name="Google Shape;355;p47"/>
          <p:cNvPicPr preferRelativeResize="0"/>
          <p:nvPr/>
        </p:nvPicPr>
        <p:blipFill>
          <a:blip r:embed="rId3">
            <a:alphaModFix/>
          </a:blip>
          <a:stretch>
            <a:fillRect/>
          </a:stretch>
        </p:blipFill>
        <p:spPr>
          <a:xfrm>
            <a:off x="579750" y="1150425"/>
            <a:ext cx="6158551" cy="3820899"/>
          </a:xfrm>
          <a:prstGeom prst="rect">
            <a:avLst/>
          </a:prstGeom>
          <a:noFill/>
          <a:ln>
            <a:noFill/>
          </a:ln>
        </p:spPr>
      </p:pic>
      <p:sp>
        <p:nvSpPr>
          <p:cNvPr id="356" name="Google Shape;356;p47"/>
          <p:cNvSpPr txBox="1"/>
          <p:nvPr/>
        </p:nvSpPr>
        <p:spPr>
          <a:xfrm>
            <a:off x="700700" y="1543050"/>
            <a:ext cx="1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357" name="Google Shape;357;p47"/>
          <p:cNvSpPr txBox="1"/>
          <p:nvPr/>
        </p:nvSpPr>
        <p:spPr>
          <a:xfrm>
            <a:off x="939250" y="3578075"/>
            <a:ext cx="429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358" name="Google Shape;358;p47"/>
          <p:cNvSpPr txBox="1"/>
          <p:nvPr/>
        </p:nvSpPr>
        <p:spPr>
          <a:xfrm>
            <a:off x="579750" y="208750"/>
            <a:ext cx="588900" cy="21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
                <a:latin typeface="Roboto"/>
                <a:ea typeface="Roboto"/>
                <a:cs typeface="Roboto"/>
                <a:sym typeface="Roboto"/>
              </a:rPr>
              <a:t>.</a:t>
            </a:r>
            <a:endParaRPr sz="100">
              <a:latin typeface="Roboto"/>
              <a:ea typeface="Roboto"/>
              <a:cs typeface="Roboto"/>
              <a:sym typeface="Roboto"/>
            </a:endParaRPr>
          </a:p>
        </p:txBody>
      </p:sp>
      <p:pic>
        <p:nvPicPr>
          <p:cNvPr id="359" name="Google Shape;359;p47"/>
          <p:cNvPicPr preferRelativeResize="0"/>
          <p:nvPr/>
        </p:nvPicPr>
        <p:blipFill>
          <a:blip r:embed="rId4">
            <a:alphaModFix/>
          </a:blip>
          <a:stretch>
            <a:fillRect/>
          </a:stretch>
        </p:blipFill>
        <p:spPr>
          <a:xfrm>
            <a:off x="994325" y="3372675"/>
            <a:ext cx="588902" cy="123423"/>
          </a:xfrm>
          <a:prstGeom prst="rect">
            <a:avLst/>
          </a:prstGeom>
          <a:noFill/>
          <a:ln>
            <a:noFill/>
          </a:ln>
        </p:spPr>
      </p:pic>
      <p:sp>
        <p:nvSpPr>
          <p:cNvPr id="360" name="Google Shape;360;p47"/>
          <p:cNvSpPr txBox="1"/>
          <p:nvPr/>
        </p:nvSpPr>
        <p:spPr>
          <a:xfrm>
            <a:off x="894625" y="3288125"/>
            <a:ext cx="4293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a:latin typeface="Roboto"/>
                <a:ea typeface="Roboto"/>
                <a:cs typeface="Roboto"/>
                <a:sym typeface="Roboto"/>
              </a:rPr>
              <a:t>Kerstin Belveal</a:t>
            </a:r>
            <a:endParaRPr sz="700" b="1">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 Purchases were made</a:t>
            </a:r>
            <a:endParaRPr/>
          </a:p>
        </p:txBody>
      </p:sp>
      <p:pic>
        <p:nvPicPr>
          <p:cNvPr id="366" name="Google Shape;366;p48"/>
          <p:cNvPicPr preferRelativeResize="0"/>
          <p:nvPr/>
        </p:nvPicPr>
        <p:blipFill>
          <a:blip r:embed="rId3">
            <a:alphaModFix/>
          </a:blip>
          <a:stretch>
            <a:fillRect/>
          </a:stretch>
        </p:blipFill>
        <p:spPr>
          <a:xfrm>
            <a:off x="170900" y="1082350"/>
            <a:ext cx="7548227" cy="35898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0"/>
        <p:cNvGrpSpPr/>
        <p:nvPr/>
      </p:nvGrpSpPr>
      <p:grpSpPr>
        <a:xfrm>
          <a:off x="0" y="0"/>
          <a:ext cx="0" cy="0"/>
          <a:chOff x="0" y="0"/>
          <a:chExt cx="0" cy="0"/>
        </a:xfrm>
      </p:grpSpPr>
      <p:sp>
        <p:nvSpPr>
          <p:cNvPr id="371" name="Google Shape;371;p4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Employees and Times Purchases were Made</a:t>
            </a:r>
            <a:endParaRPr/>
          </a:p>
        </p:txBody>
      </p:sp>
      <p:pic>
        <p:nvPicPr>
          <p:cNvPr id="372" name="Google Shape;372;p49"/>
          <p:cNvPicPr preferRelativeResize="0"/>
          <p:nvPr/>
        </p:nvPicPr>
        <p:blipFill>
          <a:blip r:embed="rId3">
            <a:alphaModFix/>
          </a:blip>
          <a:stretch>
            <a:fillRect/>
          </a:stretch>
        </p:blipFill>
        <p:spPr>
          <a:xfrm>
            <a:off x="485450" y="1313600"/>
            <a:ext cx="7625800" cy="3168724"/>
          </a:xfrm>
          <a:prstGeom prst="rect">
            <a:avLst/>
          </a:prstGeom>
          <a:noFill/>
          <a:ln>
            <a:noFill/>
          </a:ln>
        </p:spPr>
      </p:pic>
      <p:sp>
        <p:nvSpPr>
          <p:cNvPr id="373" name="Google Shape;373;p49"/>
          <p:cNvSpPr txBox="1"/>
          <p:nvPr/>
        </p:nvSpPr>
        <p:spPr>
          <a:xfrm>
            <a:off x="5902050" y="3746625"/>
            <a:ext cx="30969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latin typeface="Roboto"/>
                <a:ea typeface="Roboto"/>
                <a:cs typeface="Roboto"/>
                <a:sym typeface="Roboto"/>
              </a:rPr>
              <a:t>People who made multiple purchases: </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solidFill>
                <a:schemeClr val="dk1"/>
              </a:solidFill>
              <a:latin typeface="Roboto"/>
              <a:ea typeface="Roboto"/>
              <a:cs typeface="Roboto"/>
              <a:sym typeface="Roboto"/>
            </a:endParaRPr>
          </a:p>
          <a:p>
            <a:pPr marL="0" lvl="0" indent="0" algn="l" rtl="0">
              <a:spcBef>
                <a:spcPts val="0"/>
              </a:spcBef>
              <a:spcAft>
                <a:spcPts val="0"/>
              </a:spcAft>
              <a:buNone/>
            </a:pPr>
            <a:r>
              <a:rPr lang="en" sz="1500">
                <a:solidFill>
                  <a:schemeClr val="dk1"/>
                </a:solidFill>
                <a:latin typeface="Roboto"/>
                <a:ea typeface="Roboto"/>
                <a:cs typeface="Roboto"/>
                <a:sym typeface="Roboto"/>
              </a:rPr>
              <a:t>Alpha Chessor, Beth Wilensky, Laure Pelkey, and Trevor Webb </a:t>
            </a:r>
            <a:endParaRPr sz="1500">
              <a:solidFill>
                <a:schemeClr val="dk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Tree Map of Employee and Purchase Times</a:t>
            </a:r>
            <a:endParaRPr/>
          </a:p>
        </p:txBody>
      </p:sp>
      <p:pic>
        <p:nvPicPr>
          <p:cNvPr id="379" name="Google Shape;379;p50"/>
          <p:cNvPicPr preferRelativeResize="0"/>
          <p:nvPr/>
        </p:nvPicPr>
        <p:blipFill>
          <a:blip r:embed="rId3">
            <a:alphaModFix/>
          </a:blip>
          <a:stretch>
            <a:fillRect/>
          </a:stretch>
        </p:blipFill>
        <p:spPr>
          <a:xfrm>
            <a:off x="818450" y="1017800"/>
            <a:ext cx="6258473" cy="3820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Finding Suspicious people by other approach.</a:t>
            </a:r>
            <a:endParaRPr/>
          </a:p>
        </p:txBody>
      </p:sp>
      <p:sp>
        <p:nvSpPr>
          <p:cNvPr id="385" name="Google Shape;385;p5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Apart from finding suspicious people through how my teammates tried to find it, I tried different approach by going through list of a file consisting of suspicious people contacting each other at different-different time. Out of how the results were, I went through the most number of conversations happened between suspicious people. Then later, in the list of suspicious purchases, I actually cross verified whether the purchase was made or not. The next following slides will explain everything about the process.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 Challenge 3 Background</a:t>
            </a:r>
            <a:endParaRPr/>
          </a:p>
        </p:txBody>
      </p:sp>
      <p:sp>
        <p:nvSpPr>
          <p:cNvPr id="111" name="Google Shape;111;p1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1A1A1A"/>
              </a:buClr>
              <a:buSzPts val="1800"/>
              <a:buChar char="●"/>
            </a:pPr>
            <a:r>
              <a:rPr lang="en">
                <a:solidFill>
                  <a:srgbClr val="1A1A1A"/>
                </a:solidFill>
              </a:rPr>
              <a:t>Leader of Kassios has been developing AGOC-3A, a safer chemical. </a:t>
            </a:r>
            <a:endParaRPr>
              <a:solidFill>
                <a:srgbClr val="1A1A1A"/>
              </a:solidFill>
            </a:endParaRPr>
          </a:p>
          <a:p>
            <a:pPr marL="457200" lvl="0" indent="-342900" algn="l" rtl="0">
              <a:lnSpc>
                <a:spcPct val="150000"/>
              </a:lnSpc>
              <a:spcBef>
                <a:spcPts val="0"/>
              </a:spcBef>
              <a:spcAft>
                <a:spcPts val="0"/>
              </a:spcAft>
              <a:buClr>
                <a:srgbClr val="1A1A1A"/>
              </a:buClr>
              <a:buSzPts val="1800"/>
              <a:buChar char="●"/>
            </a:pPr>
            <a:r>
              <a:rPr lang="en">
                <a:solidFill>
                  <a:srgbClr val="1A1A1A"/>
                </a:solidFill>
              </a:rPr>
              <a:t>Customers are angry that AGOC-3A is not as effective as Methylosmoline. </a:t>
            </a:r>
            <a:endParaRPr>
              <a:solidFill>
                <a:srgbClr val="1A1A1A"/>
              </a:solidFill>
            </a:endParaRPr>
          </a:p>
          <a:p>
            <a:pPr marL="457200" lvl="0" indent="-342900" algn="l" rtl="0">
              <a:lnSpc>
                <a:spcPct val="150000"/>
              </a:lnSpc>
              <a:spcBef>
                <a:spcPts val="0"/>
              </a:spcBef>
              <a:spcAft>
                <a:spcPts val="0"/>
              </a:spcAft>
              <a:buClr>
                <a:srgbClr val="1A1A1A"/>
              </a:buClr>
              <a:buSzPts val="1800"/>
              <a:buChar char="●"/>
            </a:pPr>
            <a:r>
              <a:rPr lang="en">
                <a:solidFill>
                  <a:srgbClr val="1A1A1A"/>
                </a:solidFill>
              </a:rPr>
              <a:t>Leader calls a meeting and asks group to secretly buy Methylosmoline. They communicate, meet and ultimately purchase some Methyl precursors</a:t>
            </a:r>
            <a:endParaRPr>
              <a:solidFill>
                <a:srgbClr val="1A1A1A"/>
              </a:solidFill>
            </a:endParaRPr>
          </a:p>
          <a:p>
            <a:pPr marL="457200" lvl="0" indent="-342900" algn="l" rtl="0">
              <a:lnSpc>
                <a:spcPct val="150000"/>
              </a:lnSpc>
              <a:spcBef>
                <a:spcPts val="0"/>
              </a:spcBef>
              <a:spcAft>
                <a:spcPts val="0"/>
              </a:spcAft>
              <a:buClr>
                <a:srgbClr val="1A1A1A"/>
              </a:buClr>
              <a:buSzPts val="1800"/>
              <a:buChar char="●"/>
            </a:pPr>
            <a:r>
              <a:rPr lang="en">
                <a:solidFill>
                  <a:srgbClr val="1A1A1A"/>
                </a:solidFill>
              </a:rPr>
              <a:t>We were sent company purchase data and communications data to deduce who are the guilty members of the company.</a:t>
            </a:r>
            <a:endParaRPr>
              <a:solidFill>
                <a:srgbClr val="1A1A1A"/>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2"/>
          <p:cNvSpPr txBox="1">
            <a:spLocks noGrp="1"/>
          </p:cNvSpPr>
          <p:nvPr>
            <p:ph type="title"/>
          </p:nvPr>
        </p:nvSpPr>
        <p:spPr>
          <a:xfrm>
            <a:off x="311700" y="1920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Using Tableau, got to know about suspicious people having conversation at different-different time.</a:t>
            </a:r>
            <a:endParaRPr sz="1600"/>
          </a:p>
        </p:txBody>
      </p:sp>
      <p:sp>
        <p:nvSpPr>
          <p:cNvPr id="391" name="Google Shape;391;p52"/>
          <p:cNvSpPr txBox="1">
            <a:spLocks noGrp="1"/>
          </p:cNvSpPr>
          <p:nvPr>
            <p:ph type="body" idx="1"/>
          </p:nvPr>
        </p:nvSpPr>
        <p:spPr>
          <a:xfrm>
            <a:off x="4990950" y="902250"/>
            <a:ext cx="38412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From here I chose suspicious people having conversation most of the time (Bigger circle represents more number of conversations).</a:t>
            </a:r>
            <a:endParaRPr sz="1500"/>
          </a:p>
          <a:p>
            <a:pPr marL="0" lvl="0" indent="0" algn="l" rtl="0">
              <a:spcBef>
                <a:spcPts val="1600"/>
              </a:spcBef>
              <a:spcAft>
                <a:spcPts val="0"/>
              </a:spcAft>
              <a:buNone/>
            </a:pPr>
            <a:r>
              <a:rPr lang="en" sz="1500"/>
              <a:t>For e.g.</a:t>
            </a:r>
            <a:endParaRPr sz="1500"/>
          </a:p>
          <a:p>
            <a:pPr marL="0" lvl="0" indent="0" algn="l" rtl="0">
              <a:spcBef>
                <a:spcPts val="1600"/>
              </a:spcBef>
              <a:spcAft>
                <a:spcPts val="1600"/>
              </a:spcAft>
              <a:buNone/>
            </a:pPr>
            <a:r>
              <a:rPr lang="en" sz="1500"/>
              <a:t>I took, Kerstin Belveal (728286) and Cora Cross (320914) in consideration.</a:t>
            </a:r>
            <a:endParaRPr sz="1500"/>
          </a:p>
        </p:txBody>
      </p:sp>
      <p:pic>
        <p:nvPicPr>
          <p:cNvPr id="392" name="Google Shape;392;p52"/>
          <p:cNvPicPr preferRelativeResize="0"/>
          <p:nvPr/>
        </p:nvPicPr>
        <p:blipFill rotWithShape="1">
          <a:blip r:embed="rId3">
            <a:alphaModFix/>
          </a:blip>
          <a:srcRect l="24296" t="8156" r="24250" b="10602"/>
          <a:stretch/>
        </p:blipFill>
        <p:spPr>
          <a:xfrm>
            <a:off x="311700" y="902250"/>
            <a:ext cx="4326202" cy="3794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3"/>
          <p:cNvSpPr txBox="1">
            <a:spLocks noGrp="1"/>
          </p:cNvSpPr>
          <p:nvPr>
            <p:ph type="title"/>
          </p:nvPr>
        </p:nvSpPr>
        <p:spPr>
          <a:xfrm>
            <a:off x="311700" y="1811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Then with the help of excel, I created a file with only one individual’s conversation as source and destination.</a:t>
            </a:r>
            <a:endParaRPr sz="1600"/>
          </a:p>
        </p:txBody>
      </p:sp>
      <p:sp>
        <p:nvSpPr>
          <p:cNvPr id="398" name="Google Shape;398;p53"/>
          <p:cNvSpPr txBox="1">
            <a:spLocks noGrp="1"/>
          </p:cNvSpPr>
          <p:nvPr>
            <p:ph type="body" idx="1"/>
          </p:nvPr>
        </p:nvSpPr>
        <p:spPr>
          <a:xfrm>
            <a:off x="3149300" y="1229875"/>
            <a:ext cx="56829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I used advance feature of in data menu of excel to find the individual’s name from the purchases happened.</a:t>
            </a:r>
            <a:endParaRPr sz="1500"/>
          </a:p>
          <a:p>
            <a:pPr marL="0" lvl="0" indent="0" algn="l" rtl="0">
              <a:spcBef>
                <a:spcPts val="1600"/>
              </a:spcBef>
              <a:spcAft>
                <a:spcPts val="0"/>
              </a:spcAft>
              <a:buNone/>
            </a:pPr>
            <a:r>
              <a:rPr lang="en" sz="1500"/>
              <a:t>From their record, I came to know that some of the people are having conversation late in the night and not just one time but so many times</a:t>
            </a:r>
            <a:endParaRPr sz="1500"/>
          </a:p>
          <a:p>
            <a:pPr marL="0" lvl="0" indent="0" algn="l" rtl="0">
              <a:spcBef>
                <a:spcPts val="1600"/>
              </a:spcBef>
              <a:spcAft>
                <a:spcPts val="1600"/>
              </a:spcAft>
              <a:buNone/>
            </a:pPr>
            <a:r>
              <a:rPr lang="en" sz="1500"/>
              <a:t>In this, I took the name of the person not only as source but also as destination as I wanted to see if people conversate with them back. </a:t>
            </a:r>
            <a:endParaRPr sz="1500"/>
          </a:p>
        </p:txBody>
      </p:sp>
      <p:pic>
        <p:nvPicPr>
          <p:cNvPr id="399" name="Google Shape;399;p53"/>
          <p:cNvPicPr preferRelativeResize="0"/>
          <p:nvPr/>
        </p:nvPicPr>
        <p:blipFill rotWithShape="1">
          <a:blip r:embed="rId3">
            <a:alphaModFix/>
          </a:blip>
          <a:srcRect r="65373" b="6524"/>
          <a:stretch/>
        </p:blipFill>
        <p:spPr>
          <a:xfrm>
            <a:off x="311700" y="955000"/>
            <a:ext cx="2379926" cy="36138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4"/>
          <p:cNvSpPr txBox="1">
            <a:spLocks noGrp="1"/>
          </p:cNvSpPr>
          <p:nvPr>
            <p:ph type="title"/>
          </p:nvPr>
        </p:nvSpPr>
        <p:spPr>
          <a:xfrm>
            <a:off x="311700" y="1157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Analysing Cora Cross</a:t>
            </a:r>
            <a:endParaRPr sz="1800"/>
          </a:p>
        </p:txBody>
      </p:sp>
      <p:sp>
        <p:nvSpPr>
          <p:cNvPr id="405" name="Google Shape;405;p54"/>
          <p:cNvSpPr txBox="1">
            <a:spLocks noGrp="1"/>
          </p:cNvSpPr>
          <p:nvPr>
            <p:ph type="body" idx="1"/>
          </p:nvPr>
        </p:nvSpPr>
        <p:spPr>
          <a:xfrm>
            <a:off x="311700" y="3192900"/>
            <a:ext cx="8520600" cy="137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b="1"/>
              <a:t>Even though this person Cora Cross had so many conversations on different-different dates with the person between whom the purchase happened, yet after seeing her time stamp of conversation we can conclude that she must be legit to have meeting time scheduled at the same time, every time at 7pm before deals were closed. Hence, we opt her out of suspicion. </a:t>
            </a:r>
            <a:endParaRPr sz="1500" b="1"/>
          </a:p>
        </p:txBody>
      </p:sp>
      <p:pic>
        <p:nvPicPr>
          <p:cNvPr id="406" name="Google Shape;406;p54"/>
          <p:cNvPicPr preferRelativeResize="0"/>
          <p:nvPr/>
        </p:nvPicPr>
        <p:blipFill rotWithShape="1">
          <a:blip r:embed="rId3">
            <a:alphaModFix/>
          </a:blip>
          <a:srcRect l="36704" t="27963" r="33502" b="20764"/>
          <a:stretch/>
        </p:blipFill>
        <p:spPr>
          <a:xfrm>
            <a:off x="250625" y="723575"/>
            <a:ext cx="2364725" cy="2289049"/>
          </a:xfrm>
          <a:prstGeom prst="rect">
            <a:avLst/>
          </a:prstGeom>
          <a:noFill/>
          <a:ln>
            <a:noFill/>
          </a:ln>
        </p:spPr>
      </p:pic>
      <p:pic>
        <p:nvPicPr>
          <p:cNvPr id="407" name="Google Shape;407;p54"/>
          <p:cNvPicPr preferRelativeResize="0"/>
          <p:nvPr/>
        </p:nvPicPr>
        <p:blipFill rotWithShape="1">
          <a:blip r:embed="rId4">
            <a:alphaModFix/>
          </a:blip>
          <a:srcRect l="37185" t="28181" r="34092" b="22455"/>
          <a:stretch/>
        </p:blipFill>
        <p:spPr>
          <a:xfrm>
            <a:off x="2615350" y="723575"/>
            <a:ext cx="2626248" cy="2289049"/>
          </a:xfrm>
          <a:prstGeom prst="rect">
            <a:avLst/>
          </a:prstGeom>
          <a:noFill/>
          <a:ln>
            <a:noFill/>
          </a:ln>
        </p:spPr>
      </p:pic>
      <p:pic>
        <p:nvPicPr>
          <p:cNvPr id="408" name="Google Shape;408;p54"/>
          <p:cNvPicPr preferRelativeResize="0"/>
          <p:nvPr/>
        </p:nvPicPr>
        <p:blipFill rotWithShape="1">
          <a:blip r:embed="rId5">
            <a:alphaModFix/>
          </a:blip>
          <a:srcRect l="36945" t="27336" r="30043" b="23087"/>
          <a:stretch/>
        </p:blipFill>
        <p:spPr>
          <a:xfrm>
            <a:off x="5241600" y="523075"/>
            <a:ext cx="3018523" cy="24895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5"/>
          <p:cNvSpPr txBox="1">
            <a:spLocks noGrp="1"/>
          </p:cNvSpPr>
          <p:nvPr>
            <p:ph type="title"/>
          </p:nvPr>
        </p:nvSpPr>
        <p:spPr>
          <a:xfrm>
            <a:off x="311700" y="1375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Analysing Kerstin Belveal </a:t>
            </a:r>
            <a:endParaRPr sz="1800"/>
          </a:p>
        </p:txBody>
      </p:sp>
      <p:sp>
        <p:nvSpPr>
          <p:cNvPr id="414" name="Google Shape;414;p55"/>
          <p:cNvSpPr txBox="1">
            <a:spLocks noGrp="1"/>
          </p:cNvSpPr>
          <p:nvPr>
            <p:ph type="body" idx="1"/>
          </p:nvPr>
        </p:nvSpPr>
        <p:spPr>
          <a:xfrm>
            <a:off x="6636425" y="435900"/>
            <a:ext cx="2294100" cy="454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t>This person has so many calls done late night who are already in the list of suspicious purchases and not only that, he has repeated clients with whom the suspicious purchases were done. I find him and the group of people suspected of making some deal at nights.</a:t>
            </a:r>
            <a:endParaRPr sz="1500"/>
          </a:p>
        </p:txBody>
      </p:sp>
      <p:pic>
        <p:nvPicPr>
          <p:cNvPr id="415" name="Google Shape;415;p55"/>
          <p:cNvPicPr preferRelativeResize="0"/>
          <p:nvPr/>
        </p:nvPicPr>
        <p:blipFill rotWithShape="1">
          <a:blip r:embed="rId3">
            <a:alphaModFix/>
          </a:blip>
          <a:srcRect l="25143" t="20340" r="1207" b="40039"/>
          <a:stretch/>
        </p:blipFill>
        <p:spPr>
          <a:xfrm>
            <a:off x="409775" y="642925"/>
            <a:ext cx="6058877" cy="1833351"/>
          </a:xfrm>
          <a:prstGeom prst="rect">
            <a:avLst/>
          </a:prstGeom>
          <a:noFill/>
          <a:ln>
            <a:noFill/>
          </a:ln>
        </p:spPr>
      </p:pic>
      <p:pic>
        <p:nvPicPr>
          <p:cNvPr id="416" name="Google Shape;416;p55"/>
          <p:cNvPicPr preferRelativeResize="0"/>
          <p:nvPr/>
        </p:nvPicPr>
        <p:blipFill rotWithShape="1">
          <a:blip r:embed="rId4">
            <a:alphaModFix/>
          </a:blip>
          <a:srcRect l="24433" t="21190" r="12641" b="37282"/>
          <a:stretch/>
        </p:blipFill>
        <p:spPr>
          <a:xfrm>
            <a:off x="409775" y="2476275"/>
            <a:ext cx="6008698" cy="2135875"/>
          </a:xfrm>
          <a:prstGeom prst="rect">
            <a:avLst/>
          </a:prstGeom>
          <a:noFill/>
          <a:ln>
            <a:noFill/>
          </a:ln>
        </p:spPr>
      </p:pic>
      <p:pic>
        <p:nvPicPr>
          <p:cNvPr id="417" name="Google Shape;417;p55"/>
          <p:cNvPicPr preferRelativeResize="0"/>
          <p:nvPr/>
        </p:nvPicPr>
        <p:blipFill rotWithShape="1">
          <a:blip r:embed="rId5">
            <a:alphaModFix/>
          </a:blip>
          <a:srcRect l="51606" t="36574" r="35284" b="48848"/>
          <a:stretch/>
        </p:blipFill>
        <p:spPr>
          <a:xfrm>
            <a:off x="2996751" y="3057751"/>
            <a:ext cx="1198699" cy="749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Sources</a:t>
            </a:r>
            <a:endParaRPr/>
          </a:p>
        </p:txBody>
      </p:sp>
      <p:pic>
        <p:nvPicPr>
          <p:cNvPr id="423" name="Google Shape;423;p56"/>
          <p:cNvPicPr preferRelativeResize="0"/>
          <p:nvPr/>
        </p:nvPicPr>
        <p:blipFill>
          <a:blip r:embed="rId3">
            <a:alphaModFix/>
          </a:blip>
          <a:stretch>
            <a:fillRect/>
          </a:stretch>
        </p:blipFill>
        <p:spPr>
          <a:xfrm>
            <a:off x="2705975" y="1017800"/>
            <a:ext cx="6356074" cy="3270725"/>
          </a:xfrm>
          <a:prstGeom prst="rect">
            <a:avLst/>
          </a:prstGeom>
          <a:noFill/>
          <a:ln>
            <a:noFill/>
          </a:ln>
        </p:spPr>
      </p:pic>
      <p:sp>
        <p:nvSpPr>
          <p:cNvPr id="424" name="Google Shape;424;p56"/>
          <p:cNvSpPr txBox="1">
            <a:spLocks noGrp="1"/>
          </p:cNvSpPr>
          <p:nvPr>
            <p:ph type="body" idx="1"/>
          </p:nvPr>
        </p:nvSpPr>
        <p:spPr>
          <a:xfrm>
            <a:off x="311700" y="1096300"/>
            <a:ext cx="23421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pattern of sources is depicted in the circle graph below, where different colors indicate various source sizes. The highest one is colored a greyish brown, while the smallest one is brown in color.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57"/>
          <p:cNvPicPr preferRelativeResize="0"/>
          <p:nvPr/>
        </p:nvPicPr>
        <p:blipFill>
          <a:blip r:embed="rId3">
            <a:alphaModFix/>
          </a:blip>
          <a:stretch>
            <a:fillRect/>
          </a:stretch>
        </p:blipFill>
        <p:spPr>
          <a:xfrm>
            <a:off x="0" y="0"/>
            <a:ext cx="7471126" cy="3597774"/>
          </a:xfrm>
          <a:prstGeom prst="rect">
            <a:avLst/>
          </a:prstGeom>
          <a:noFill/>
          <a:ln>
            <a:noFill/>
          </a:ln>
        </p:spPr>
      </p:pic>
      <p:sp>
        <p:nvSpPr>
          <p:cNvPr id="430" name="Google Shape;430;p57"/>
          <p:cNvSpPr txBox="1">
            <a:spLocks noGrp="1"/>
          </p:cNvSpPr>
          <p:nvPr>
            <p:ph type="body" idx="1"/>
          </p:nvPr>
        </p:nvSpPr>
        <p:spPr>
          <a:xfrm>
            <a:off x="0" y="3597775"/>
            <a:ext cx="6741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comparison between the destination and the previous three years is shown in the following graphs, where suspicious people are defined by various shapes, colors and size.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Arrival Time</a:t>
            </a:r>
            <a:endParaRPr/>
          </a:p>
        </p:txBody>
      </p:sp>
      <p:sp>
        <p:nvSpPr>
          <p:cNvPr id="436" name="Google Shape;436;p58"/>
          <p:cNvSpPr txBox="1">
            <a:spLocks noGrp="1"/>
          </p:cNvSpPr>
          <p:nvPr>
            <p:ph type="body" idx="1"/>
          </p:nvPr>
        </p:nvSpPr>
        <p:spPr>
          <a:xfrm>
            <a:off x="184975" y="1997750"/>
            <a:ext cx="32217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treemap displays the sources' travel times, with each color representing a different source's week and travel time . For more information labels are also added to it.</a:t>
            </a:r>
            <a:endParaRPr/>
          </a:p>
        </p:txBody>
      </p:sp>
      <p:pic>
        <p:nvPicPr>
          <p:cNvPr id="437" name="Google Shape;437;p58"/>
          <p:cNvPicPr preferRelativeResize="0"/>
          <p:nvPr/>
        </p:nvPicPr>
        <p:blipFill>
          <a:blip r:embed="rId3">
            <a:alphaModFix/>
          </a:blip>
          <a:stretch>
            <a:fillRect/>
          </a:stretch>
        </p:blipFill>
        <p:spPr>
          <a:xfrm>
            <a:off x="3279900" y="456763"/>
            <a:ext cx="5633002" cy="29925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9"/>
          <p:cNvSpPr txBox="1">
            <a:spLocks noGrp="1"/>
          </p:cNvSpPr>
          <p:nvPr>
            <p:ph type="title"/>
          </p:nvPr>
        </p:nvSpPr>
        <p:spPr>
          <a:xfrm>
            <a:off x="311700" y="1043600"/>
            <a:ext cx="2640300" cy="280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rPr>
              <a:t>The following displays the sources' travel times, with each color representing a different source's year and travel time with labels added to it for more details.</a:t>
            </a:r>
            <a:endParaRPr sz="1800">
              <a:solidFill>
                <a:schemeClr val="dk2"/>
              </a:solidFill>
            </a:endParaRPr>
          </a:p>
          <a:p>
            <a:pPr marL="0" lvl="0" indent="0" algn="l" rtl="0">
              <a:spcBef>
                <a:spcPts val="1600"/>
              </a:spcBef>
              <a:spcAft>
                <a:spcPts val="0"/>
              </a:spcAft>
              <a:buNone/>
            </a:pPr>
            <a:endParaRPr/>
          </a:p>
        </p:txBody>
      </p:sp>
      <p:sp>
        <p:nvSpPr>
          <p:cNvPr id="443" name="Google Shape;443;p59"/>
          <p:cNvSpPr txBox="1">
            <a:spLocks noGrp="1"/>
          </p:cNvSpPr>
          <p:nvPr>
            <p:ph type="body" idx="1"/>
          </p:nvPr>
        </p:nvSpPr>
        <p:spPr>
          <a:xfrm>
            <a:off x="3294825" y="3905275"/>
            <a:ext cx="5537400" cy="66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44" name="Google Shape;444;p59"/>
          <p:cNvPicPr preferRelativeResize="0"/>
          <p:nvPr/>
        </p:nvPicPr>
        <p:blipFill>
          <a:blip r:embed="rId3">
            <a:alphaModFix/>
          </a:blip>
          <a:stretch>
            <a:fillRect/>
          </a:stretch>
        </p:blipFill>
        <p:spPr>
          <a:xfrm>
            <a:off x="3104400" y="152400"/>
            <a:ext cx="5537400" cy="4506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0"/>
          <p:cNvSpPr txBox="1">
            <a:spLocks noGrp="1"/>
          </p:cNvSpPr>
          <p:nvPr>
            <p:ph type="title"/>
          </p:nvPr>
        </p:nvSpPr>
        <p:spPr>
          <a:xfrm>
            <a:off x="3517670" y="540382"/>
            <a:ext cx="58881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60"/>
          <p:cNvSpPr txBox="1">
            <a:spLocks noGrp="1"/>
          </p:cNvSpPr>
          <p:nvPr>
            <p:ph type="body" idx="1"/>
          </p:nvPr>
        </p:nvSpPr>
        <p:spPr>
          <a:xfrm>
            <a:off x="311700" y="1334325"/>
            <a:ext cx="2990700" cy="19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lines displays the sources' travel times, with each color representing a different source's month and travel time.</a:t>
            </a:r>
            <a:endParaRPr/>
          </a:p>
          <a:p>
            <a:pPr marL="0" lvl="0" indent="0" algn="l" rtl="0">
              <a:spcBef>
                <a:spcPts val="1600"/>
              </a:spcBef>
              <a:spcAft>
                <a:spcPts val="1600"/>
              </a:spcAft>
              <a:buNone/>
            </a:pPr>
            <a:endParaRPr/>
          </a:p>
        </p:txBody>
      </p:sp>
      <p:pic>
        <p:nvPicPr>
          <p:cNvPr id="451" name="Google Shape;451;p60"/>
          <p:cNvPicPr preferRelativeResize="0"/>
          <p:nvPr/>
        </p:nvPicPr>
        <p:blipFill>
          <a:blip r:embed="rId3">
            <a:alphaModFix/>
          </a:blip>
          <a:stretch>
            <a:fillRect/>
          </a:stretch>
        </p:blipFill>
        <p:spPr>
          <a:xfrm>
            <a:off x="3250100" y="574000"/>
            <a:ext cx="5821824" cy="36919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1"/>
          <p:cNvSpPr txBox="1">
            <a:spLocks noGrp="1"/>
          </p:cNvSpPr>
          <p:nvPr>
            <p:ph type="body" idx="1"/>
          </p:nvPr>
        </p:nvSpPr>
        <p:spPr>
          <a:xfrm>
            <a:off x="5970925" y="614900"/>
            <a:ext cx="27720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Rosalia Larroque have conversations with Kerstin Belveal before and after making a purchase on November 9th. Kerstin Belveal was on our list of suspicious people so it’s safe to assume they are suspicious.</a:t>
            </a:r>
            <a:endParaRPr/>
          </a:p>
        </p:txBody>
      </p:sp>
      <p:pic>
        <p:nvPicPr>
          <p:cNvPr id="457" name="Google Shape;457;p61"/>
          <p:cNvPicPr preferRelativeResize="0"/>
          <p:nvPr/>
        </p:nvPicPr>
        <p:blipFill>
          <a:blip r:embed="rId3">
            <a:alphaModFix/>
          </a:blip>
          <a:stretch>
            <a:fillRect/>
          </a:stretch>
        </p:blipFill>
        <p:spPr>
          <a:xfrm>
            <a:off x="-12" y="0"/>
            <a:ext cx="5819775" cy="4933950"/>
          </a:xfrm>
          <a:prstGeom prst="rect">
            <a:avLst/>
          </a:prstGeom>
          <a:noFill/>
          <a:ln>
            <a:noFill/>
          </a:ln>
        </p:spPr>
      </p:pic>
      <p:sp>
        <p:nvSpPr>
          <p:cNvPr id="458" name="Google Shape;458;p61"/>
          <p:cNvSpPr/>
          <p:nvPr/>
        </p:nvSpPr>
        <p:spPr>
          <a:xfrm>
            <a:off x="2633583" y="480800"/>
            <a:ext cx="1325851" cy="344075"/>
          </a:xfrm>
          <a:custGeom>
            <a:avLst/>
            <a:gdLst/>
            <a:ahLst/>
            <a:cxnLst/>
            <a:rect l="l" t="t" r="r" b="b"/>
            <a:pathLst>
              <a:path w="53135" h="13763" extrusionOk="0">
                <a:moveTo>
                  <a:pt x="3341" y="5367"/>
                </a:moveTo>
                <a:cubicBezTo>
                  <a:pt x="15245" y="2393"/>
                  <a:pt x="27986" y="-173"/>
                  <a:pt x="40017" y="2237"/>
                </a:cubicBezTo>
                <a:cubicBezTo>
                  <a:pt x="44501" y="3135"/>
                  <a:pt x="52091" y="2225"/>
                  <a:pt x="52987" y="6709"/>
                </a:cubicBezTo>
                <a:cubicBezTo>
                  <a:pt x="54171" y="12633"/>
                  <a:pt x="41560" y="11082"/>
                  <a:pt x="35544" y="11629"/>
                </a:cubicBezTo>
                <a:cubicBezTo>
                  <a:pt x="28097" y="12306"/>
                  <a:pt x="20659" y="13418"/>
                  <a:pt x="13181" y="13418"/>
                </a:cubicBezTo>
                <a:cubicBezTo>
                  <a:pt x="9739" y="13418"/>
                  <a:pt x="5647" y="14589"/>
                  <a:pt x="2894" y="12524"/>
                </a:cubicBezTo>
                <a:cubicBezTo>
                  <a:pt x="1503" y="11481"/>
                  <a:pt x="-566" y="9606"/>
                  <a:pt x="211" y="8051"/>
                </a:cubicBezTo>
                <a:cubicBezTo>
                  <a:pt x="2953" y="2564"/>
                  <a:pt x="11272" y="2743"/>
                  <a:pt x="16759" y="0"/>
                </a:cubicBezTo>
              </a:path>
            </a:pathLst>
          </a:custGeom>
          <a:noFill/>
          <a:ln w="9525" cap="flat" cmpd="sng">
            <a:solidFill>
              <a:srgbClr val="FF0000"/>
            </a:solidFill>
            <a:prstDash val="solid"/>
            <a:round/>
            <a:headEnd type="none" w="med" len="med"/>
            <a:tailEnd type="none" w="med" len="med"/>
          </a:ln>
        </p:spPr>
      </p:sp>
      <p:sp>
        <p:nvSpPr>
          <p:cNvPr id="459" name="Google Shape;459;p61"/>
          <p:cNvSpPr/>
          <p:nvPr/>
        </p:nvSpPr>
        <p:spPr>
          <a:xfrm>
            <a:off x="2641529" y="2929319"/>
            <a:ext cx="3144950" cy="2041500"/>
          </a:xfrm>
          <a:custGeom>
            <a:avLst/>
            <a:gdLst/>
            <a:ahLst/>
            <a:cxnLst/>
            <a:rect l="l" t="t" r="r" b="b"/>
            <a:pathLst>
              <a:path w="125798" h="81660" extrusionOk="0">
                <a:moveTo>
                  <a:pt x="90687" y="1798"/>
                </a:moveTo>
                <a:cubicBezTo>
                  <a:pt x="71007" y="1798"/>
                  <a:pt x="51328" y="1351"/>
                  <a:pt x="31648" y="1351"/>
                </a:cubicBezTo>
                <a:cubicBezTo>
                  <a:pt x="22832" y="1351"/>
                  <a:pt x="12033" y="-2504"/>
                  <a:pt x="5260" y="3140"/>
                </a:cubicBezTo>
                <a:cubicBezTo>
                  <a:pt x="-3834" y="10719"/>
                  <a:pt x="1682" y="26636"/>
                  <a:pt x="1682" y="38474"/>
                </a:cubicBezTo>
                <a:cubicBezTo>
                  <a:pt x="1682" y="46547"/>
                  <a:pt x="3471" y="54553"/>
                  <a:pt x="3471" y="62626"/>
                </a:cubicBezTo>
                <a:cubicBezTo>
                  <a:pt x="3471" y="67548"/>
                  <a:pt x="966" y="73447"/>
                  <a:pt x="3918" y="77385"/>
                </a:cubicBezTo>
                <a:cubicBezTo>
                  <a:pt x="9132" y="84341"/>
                  <a:pt x="21196" y="80790"/>
                  <a:pt x="29859" y="80069"/>
                </a:cubicBezTo>
                <a:cubicBezTo>
                  <a:pt x="45973" y="78727"/>
                  <a:pt x="62092" y="77385"/>
                  <a:pt x="78163" y="75596"/>
                </a:cubicBezTo>
                <a:cubicBezTo>
                  <a:pt x="88683" y="74425"/>
                  <a:pt x="99478" y="73853"/>
                  <a:pt x="109919" y="75596"/>
                </a:cubicBezTo>
                <a:cubicBezTo>
                  <a:pt x="114792" y="76409"/>
                  <a:pt x="122136" y="78491"/>
                  <a:pt x="124678" y="74255"/>
                </a:cubicBezTo>
                <a:cubicBezTo>
                  <a:pt x="126828" y="70673"/>
                  <a:pt x="125126" y="65908"/>
                  <a:pt x="125126" y="61731"/>
                </a:cubicBezTo>
                <a:cubicBezTo>
                  <a:pt x="125126" y="50798"/>
                  <a:pt x="124138" y="39802"/>
                  <a:pt x="121995" y="29081"/>
                </a:cubicBezTo>
                <a:cubicBezTo>
                  <a:pt x="120966" y="23931"/>
                  <a:pt x="119343" y="18608"/>
                  <a:pt x="120206" y="13427"/>
                </a:cubicBezTo>
                <a:cubicBezTo>
                  <a:pt x="120771" y="10032"/>
                  <a:pt x="123534" y="5574"/>
                  <a:pt x="121100" y="3140"/>
                </a:cubicBezTo>
                <a:cubicBezTo>
                  <a:pt x="118666" y="706"/>
                  <a:pt x="114255" y="2246"/>
                  <a:pt x="110813" y="2246"/>
                </a:cubicBezTo>
                <a:cubicBezTo>
                  <a:pt x="103210" y="2246"/>
                  <a:pt x="95606" y="2246"/>
                  <a:pt x="88003" y="2246"/>
                </a:cubicBezTo>
              </a:path>
            </a:pathLst>
          </a:custGeom>
          <a:noFill/>
          <a:ln w="9525" cap="flat" cmpd="sng">
            <a:solidFill>
              <a:srgbClr val="FF0000"/>
            </a:solidFill>
            <a:prstDash val="solid"/>
            <a:round/>
            <a:headEnd type="none" w="med" len="med"/>
            <a:tailEnd type="none" w="med" len="me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311700" y="183800"/>
            <a:ext cx="8520600" cy="115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is making suspicious purchases or having secret meetings? </a:t>
            </a:r>
            <a:endParaRPr/>
          </a:p>
        </p:txBody>
      </p:sp>
      <p:sp>
        <p:nvSpPr>
          <p:cNvPr id="117" name="Google Shape;117;p17"/>
          <p:cNvSpPr txBox="1">
            <a:spLocks noGrp="1"/>
          </p:cNvSpPr>
          <p:nvPr>
            <p:ph type="body" idx="1"/>
          </p:nvPr>
        </p:nvSpPr>
        <p:spPr>
          <a:xfrm>
            <a:off x="311700" y="2227675"/>
            <a:ext cx="8273100" cy="23412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000000"/>
              </a:buClr>
              <a:buSzPts val="1800"/>
              <a:buChar char="●"/>
            </a:pPr>
            <a:r>
              <a:rPr lang="en">
                <a:solidFill>
                  <a:srgbClr val="000000"/>
                </a:solidFill>
              </a:rPr>
              <a:t>Calls - 534,000 nodes and 10.6 million edges </a:t>
            </a:r>
            <a:endParaRPr>
              <a:solidFill>
                <a:srgbClr val="000000"/>
              </a:solidFill>
            </a:endParaRPr>
          </a:p>
          <a:p>
            <a:pPr marL="457200" lvl="0" indent="-342900" algn="l" rtl="0">
              <a:lnSpc>
                <a:spcPct val="200000"/>
              </a:lnSpc>
              <a:spcBef>
                <a:spcPts val="0"/>
              </a:spcBef>
              <a:spcAft>
                <a:spcPts val="0"/>
              </a:spcAft>
              <a:buClr>
                <a:srgbClr val="000000"/>
              </a:buClr>
              <a:buSzPts val="1800"/>
              <a:buChar char="●"/>
            </a:pPr>
            <a:r>
              <a:rPr lang="en">
                <a:solidFill>
                  <a:srgbClr val="000000"/>
                </a:solidFill>
              </a:rPr>
              <a:t>Emails - 526,000 nodes and 14.6 million edges </a:t>
            </a:r>
            <a:endParaRPr>
              <a:solidFill>
                <a:srgbClr val="000000"/>
              </a:solidFill>
            </a:endParaRPr>
          </a:p>
          <a:p>
            <a:pPr marL="457200" lvl="0" indent="-342900" algn="l" rtl="0">
              <a:lnSpc>
                <a:spcPct val="200000"/>
              </a:lnSpc>
              <a:spcBef>
                <a:spcPts val="0"/>
              </a:spcBef>
              <a:spcAft>
                <a:spcPts val="0"/>
              </a:spcAft>
              <a:buClr>
                <a:srgbClr val="000000"/>
              </a:buClr>
              <a:buSzPts val="1800"/>
              <a:buChar char="●"/>
            </a:pPr>
            <a:r>
              <a:rPr lang="en">
                <a:solidFill>
                  <a:srgbClr val="000000"/>
                </a:solidFill>
              </a:rPr>
              <a:t>Purchases - 227, 000 nodes and 762,000 edges</a:t>
            </a:r>
            <a:endParaRPr>
              <a:solidFill>
                <a:srgbClr val="000000"/>
              </a:solidFill>
            </a:endParaRPr>
          </a:p>
          <a:p>
            <a:pPr marL="457200" lvl="0" indent="-342900" algn="l" rtl="0">
              <a:lnSpc>
                <a:spcPct val="200000"/>
              </a:lnSpc>
              <a:spcBef>
                <a:spcPts val="0"/>
              </a:spcBef>
              <a:spcAft>
                <a:spcPts val="0"/>
              </a:spcAft>
              <a:buClr>
                <a:srgbClr val="000000"/>
              </a:buClr>
              <a:buSzPts val="1800"/>
              <a:buChar char="●"/>
            </a:pPr>
            <a:r>
              <a:rPr lang="en">
                <a:solidFill>
                  <a:srgbClr val="000000"/>
                </a:solidFill>
              </a:rPr>
              <a:t>Meeting - 101,000 nodes and 127,000 edges </a:t>
            </a:r>
            <a:endParaRPr>
              <a:solidFill>
                <a:srgbClr val="000000"/>
              </a:solidFill>
            </a:endParaRPr>
          </a:p>
        </p:txBody>
      </p:sp>
      <p:sp>
        <p:nvSpPr>
          <p:cNvPr id="118" name="Google Shape;118;p17"/>
          <p:cNvSpPr txBox="1"/>
          <p:nvPr/>
        </p:nvSpPr>
        <p:spPr>
          <a:xfrm>
            <a:off x="785950" y="1431075"/>
            <a:ext cx="77004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latin typeface="Roboto"/>
                <a:ea typeface="Roboto"/>
                <a:cs typeface="Roboto"/>
                <a:sym typeface="Roboto"/>
              </a:rPr>
              <a:t>4 Data Sets </a:t>
            </a:r>
            <a:endParaRPr sz="25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62"/>
          <p:cNvPicPr preferRelativeResize="0"/>
          <p:nvPr/>
        </p:nvPicPr>
        <p:blipFill>
          <a:blip r:embed="rId3">
            <a:alphaModFix/>
          </a:blip>
          <a:stretch>
            <a:fillRect/>
          </a:stretch>
        </p:blipFill>
        <p:spPr>
          <a:xfrm>
            <a:off x="0" y="275175"/>
            <a:ext cx="6869927" cy="4293700"/>
          </a:xfrm>
          <a:prstGeom prst="rect">
            <a:avLst/>
          </a:prstGeom>
          <a:noFill/>
          <a:ln>
            <a:noFill/>
          </a:ln>
        </p:spPr>
      </p:pic>
      <p:sp>
        <p:nvSpPr>
          <p:cNvPr id="465" name="Google Shape;465;p62"/>
          <p:cNvSpPr txBox="1"/>
          <p:nvPr/>
        </p:nvSpPr>
        <p:spPr>
          <a:xfrm>
            <a:off x="6921350" y="878550"/>
            <a:ext cx="21246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Laure Pelkey is not suspicious because outside of the purchases she made, has no communication with the suspicious group.</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6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72" name="Google Shape;472;p63"/>
          <p:cNvPicPr preferRelativeResize="0"/>
          <p:nvPr/>
        </p:nvPicPr>
        <p:blipFill>
          <a:blip r:embed="rId3">
            <a:alphaModFix/>
          </a:blip>
          <a:stretch>
            <a:fillRect/>
          </a:stretch>
        </p:blipFill>
        <p:spPr>
          <a:xfrm>
            <a:off x="0" y="0"/>
            <a:ext cx="8229600" cy="5143500"/>
          </a:xfrm>
          <a:prstGeom prst="rect">
            <a:avLst/>
          </a:prstGeom>
          <a:noFill/>
          <a:ln>
            <a:noFill/>
          </a:ln>
        </p:spPr>
      </p:pic>
      <p:sp>
        <p:nvSpPr>
          <p:cNvPr id="473" name="Google Shape;473;p63"/>
          <p:cNvSpPr txBox="1"/>
          <p:nvPr/>
        </p:nvSpPr>
        <p:spPr>
          <a:xfrm>
            <a:off x="4494975" y="2191575"/>
            <a:ext cx="2627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Jenice Savario talked to Rosalia Larroque the day before making a purchase. They are suspicious.</a:t>
            </a:r>
            <a:endParaRPr>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p6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80" name="Google Shape;480;p64"/>
          <p:cNvPicPr preferRelativeResize="0"/>
          <p:nvPr/>
        </p:nvPicPr>
        <p:blipFill>
          <a:blip r:embed="rId3">
            <a:alphaModFix/>
          </a:blip>
          <a:stretch>
            <a:fillRect/>
          </a:stretch>
        </p:blipFill>
        <p:spPr>
          <a:xfrm>
            <a:off x="457200" y="0"/>
            <a:ext cx="8229600" cy="5143500"/>
          </a:xfrm>
          <a:prstGeom prst="rect">
            <a:avLst/>
          </a:prstGeom>
          <a:noFill/>
          <a:ln>
            <a:noFill/>
          </a:ln>
        </p:spPr>
      </p:pic>
      <p:sp>
        <p:nvSpPr>
          <p:cNvPr id="481" name="Google Shape;481;p64"/>
          <p:cNvSpPr txBox="1"/>
          <p:nvPr/>
        </p:nvSpPr>
        <p:spPr>
          <a:xfrm>
            <a:off x="4360800" y="2146850"/>
            <a:ext cx="2829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Fairy Boratko has made 2 suspicious purchases and one is with Alpha Chassor so they are definitely suspicious.</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List of Suspicious People</a:t>
            </a:r>
            <a:endParaRPr/>
          </a:p>
        </p:txBody>
      </p:sp>
      <p:sp>
        <p:nvSpPr>
          <p:cNvPr id="487" name="Google Shape;487;p6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87350" algn="l" rtl="0">
              <a:spcBef>
                <a:spcPts val="0"/>
              </a:spcBef>
              <a:spcAft>
                <a:spcPts val="0"/>
              </a:spcAft>
              <a:buSzPts val="2500"/>
              <a:buChar char="-"/>
            </a:pPr>
            <a:r>
              <a:rPr lang="en" sz="1600">
                <a:solidFill>
                  <a:srgbClr val="000000"/>
                </a:solidFill>
                <a:latin typeface="Arial"/>
                <a:ea typeface="Arial"/>
                <a:cs typeface="Arial"/>
                <a:sym typeface="Arial"/>
              </a:rPr>
              <a:t>Alpha,Chessor,720233</a:t>
            </a:r>
            <a:endParaRPr sz="1600">
              <a:solidFill>
                <a:srgbClr val="000000"/>
              </a:solidFill>
              <a:latin typeface="Arial"/>
              <a:ea typeface="Arial"/>
              <a:cs typeface="Arial"/>
              <a:sym typeface="Arial"/>
            </a:endParaRPr>
          </a:p>
          <a:p>
            <a:pPr marL="457200" lvl="0" indent="-387350" algn="l" rtl="0">
              <a:spcBef>
                <a:spcPts val="0"/>
              </a:spcBef>
              <a:spcAft>
                <a:spcPts val="0"/>
              </a:spcAft>
              <a:buSzPts val="2500"/>
              <a:buChar char="-"/>
            </a:pPr>
            <a:r>
              <a:rPr lang="en" sz="1600">
                <a:solidFill>
                  <a:srgbClr val="000000"/>
                </a:solidFill>
                <a:latin typeface="Arial"/>
                <a:ea typeface="Arial"/>
                <a:cs typeface="Arial"/>
                <a:sym typeface="Arial"/>
              </a:rPr>
              <a:t>Rosalia,Larroque,1847246</a:t>
            </a:r>
            <a:endParaRPr sz="1600">
              <a:solidFill>
                <a:srgbClr val="000000"/>
              </a:solidFill>
              <a:latin typeface="Arial"/>
              <a:ea typeface="Arial"/>
              <a:cs typeface="Arial"/>
              <a:sym typeface="Arial"/>
            </a:endParaRPr>
          </a:p>
          <a:p>
            <a:pPr marL="457200" lvl="0" indent="-387350" algn="l" rtl="0">
              <a:spcBef>
                <a:spcPts val="0"/>
              </a:spcBef>
              <a:spcAft>
                <a:spcPts val="0"/>
              </a:spcAft>
              <a:buSzPts val="2500"/>
              <a:buChar char="-"/>
            </a:pPr>
            <a:r>
              <a:rPr lang="en" sz="1600">
                <a:solidFill>
                  <a:srgbClr val="000000"/>
                </a:solidFill>
                <a:latin typeface="Arial"/>
                <a:ea typeface="Arial"/>
                <a:cs typeface="Arial"/>
                <a:sym typeface="Arial"/>
              </a:rPr>
              <a:t>Jenice,Savaria,2038003</a:t>
            </a:r>
            <a:endParaRPr sz="1600">
              <a:solidFill>
                <a:srgbClr val="000000"/>
              </a:solidFill>
              <a:latin typeface="Arial"/>
              <a:ea typeface="Arial"/>
              <a:cs typeface="Arial"/>
              <a:sym typeface="Arial"/>
            </a:endParaRPr>
          </a:p>
          <a:p>
            <a:pPr marL="457200" lvl="0" indent="-387350" algn="l" rtl="0">
              <a:spcBef>
                <a:spcPts val="0"/>
              </a:spcBef>
              <a:spcAft>
                <a:spcPts val="0"/>
              </a:spcAft>
              <a:buSzPts val="2500"/>
              <a:buChar char="-"/>
            </a:pPr>
            <a:r>
              <a:rPr lang="en" sz="1600">
                <a:solidFill>
                  <a:srgbClr val="000000"/>
                </a:solidFill>
                <a:latin typeface="Arial"/>
                <a:ea typeface="Arial"/>
                <a:cs typeface="Arial"/>
                <a:sym typeface="Arial"/>
              </a:rPr>
              <a:t>Fairy,Boratko,2040339</a:t>
            </a:r>
            <a:endParaRPr sz="1600">
              <a:solidFill>
                <a:srgbClr val="000000"/>
              </a:solidFill>
              <a:latin typeface="Arial"/>
              <a:ea typeface="Arial"/>
              <a:cs typeface="Arial"/>
              <a:sym typeface="Arial"/>
            </a:endParaRPr>
          </a:p>
          <a:p>
            <a:pPr marL="457200" lvl="0" indent="-387350" algn="l" rtl="0">
              <a:spcBef>
                <a:spcPts val="0"/>
              </a:spcBef>
              <a:spcAft>
                <a:spcPts val="0"/>
              </a:spcAft>
              <a:buSzPts val="2500"/>
              <a:buChar char="-"/>
            </a:pPr>
            <a:r>
              <a:rPr lang="en" sz="1600">
                <a:solidFill>
                  <a:srgbClr val="000000"/>
                </a:solidFill>
                <a:latin typeface="Arial"/>
                <a:ea typeface="Arial"/>
                <a:cs typeface="Arial"/>
                <a:sym typeface="Arial"/>
              </a:rPr>
              <a:t>Tyree,Barreneche,2038138</a:t>
            </a:r>
            <a:endParaRPr sz="1600">
              <a:solidFill>
                <a:srgbClr val="000000"/>
              </a:solidFill>
              <a:latin typeface="Arial"/>
              <a:ea typeface="Arial"/>
              <a:cs typeface="Arial"/>
              <a:sym typeface="Arial"/>
            </a:endParaRPr>
          </a:p>
          <a:p>
            <a:pPr marL="457200" lvl="0" indent="-387350" algn="l" rtl="0">
              <a:spcBef>
                <a:spcPts val="0"/>
              </a:spcBef>
              <a:spcAft>
                <a:spcPts val="0"/>
              </a:spcAft>
              <a:buSzPts val="2500"/>
              <a:buChar char="-"/>
            </a:pPr>
            <a:r>
              <a:rPr lang="en" sz="1600">
                <a:solidFill>
                  <a:srgbClr val="000000"/>
                </a:solidFill>
                <a:latin typeface="Arial"/>
                <a:ea typeface="Arial"/>
                <a:cs typeface="Arial"/>
                <a:sym typeface="Arial"/>
              </a:rPr>
              <a:t>Trevor,Webb,580766</a:t>
            </a:r>
            <a:endParaRPr sz="1600">
              <a:solidFill>
                <a:srgbClr val="000000"/>
              </a:solidFill>
              <a:latin typeface="Arial"/>
              <a:ea typeface="Arial"/>
              <a:cs typeface="Arial"/>
              <a:sym typeface="Arial"/>
            </a:endParaRPr>
          </a:p>
          <a:p>
            <a:pPr marL="457200" lvl="0" indent="-387350" algn="l" rtl="0">
              <a:spcBef>
                <a:spcPts val="0"/>
              </a:spcBef>
              <a:spcAft>
                <a:spcPts val="0"/>
              </a:spcAft>
              <a:buSzPts val="2500"/>
              <a:buChar char="-"/>
            </a:pPr>
            <a:r>
              <a:rPr lang="en" sz="1600">
                <a:solidFill>
                  <a:srgbClr val="000000"/>
                </a:solidFill>
                <a:latin typeface="Arial"/>
                <a:ea typeface="Arial"/>
                <a:cs typeface="Arial"/>
                <a:sym typeface="Arial"/>
              </a:rPr>
              <a:t>Beth,Wilensky,437025</a:t>
            </a:r>
            <a:endParaRPr sz="1600">
              <a:solidFill>
                <a:srgbClr val="000000"/>
              </a:solidFill>
              <a:latin typeface="Arial"/>
              <a:ea typeface="Arial"/>
              <a:cs typeface="Arial"/>
              <a:sym typeface="Arial"/>
            </a:endParaRPr>
          </a:p>
          <a:p>
            <a:pPr marL="457200" lvl="0" indent="-387350" algn="l" rtl="0">
              <a:spcBef>
                <a:spcPts val="0"/>
              </a:spcBef>
              <a:spcAft>
                <a:spcPts val="0"/>
              </a:spcAft>
              <a:buSzPts val="2500"/>
              <a:buChar char="-"/>
            </a:pPr>
            <a:r>
              <a:rPr lang="en" sz="1600">
                <a:solidFill>
                  <a:srgbClr val="000000"/>
                </a:solidFill>
                <a:latin typeface="Arial"/>
                <a:ea typeface="Arial"/>
                <a:cs typeface="Arial"/>
                <a:sym typeface="Arial"/>
              </a:rPr>
              <a:t>Cora,Cross,320914</a:t>
            </a:r>
            <a:endParaRPr sz="1600">
              <a:solidFill>
                <a:srgbClr val="000000"/>
              </a:solidFill>
              <a:latin typeface="Arial"/>
              <a:ea typeface="Arial"/>
              <a:cs typeface="Arial"/>
              <a:sym typeface="Arial"/>
            </a:endParaRPr>
          </a:p>
          <a:p>
            <a:pPr marL="457200" lvl="0" indent="0" algn="l" rtl="0">
              <a:spcBef>
                <a:spcPts val="0"/>
              </a:spcBef>
              <a:spcAft>
                <a:spcPts val="16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6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94" name="Google Shape;494;p66"/>
          <p:cNvPicPr preferRelativeResize="0"/>
          <p:nvPr/>
        </p:nvPicPr>
        <p:blipFill>
          <a:blip r:embed="rId3">
            <a:alphaModFix/>
          </a:blip>
          <a:stretch>
            <a:fillRect/>
          </a:stretch>
        </p:blipFill>
        <p:spPr>
          <a:xfrm>
            <a:off x="0" y="0"/>
            <a:ext cx="8229600" cy="5143500"/>
          </a:xfrm>
          <a:prstGeom prst="rect">
            <a:avLst/>
          </a:prstGeom>
          <a:noFill/>
          <a:ln>
            <a:noFill/>
          </a:ln>
        </p:spPr>
      </p:pic>
      <p:sp>
        <p:nvSpPr>
          <p:cNvPr id="495" name="Google Shape;495;p66"/>
          <p:cNvSpPr txBox="1"/>
          <p:nvPr/>
        </p:nvSpPr>
        <p:spPr>
          <a:xfrm>
            <a:off x="6205725" y="2202775"/>
            <a:ext cx="2370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Using that list of new employees, I made a new data set using pandas only including data from this list.</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Employees form of Communication and Times</a:t>
            </a:r>
            <a:endParaRPr/>
          </a:p>
        </p:txBody>
      </p:sp>
      <p:sp>
        <p:nvSpPr>
          <p:cNvPr id="501" name="Google Shape;501;p67"/>
          <p:cNvSpPr txBox="1">
            <a:spLocks noGrp="1"/>
          </p:cNvSpPr>
          <p:nvPr>
            <p:ph type="body" idx="1"/>
          </p:nvPr>
        </p:nvSpPr>
        <p:spPr>
          <a:xfrm>
            <a:off x="6148400" y="1228825"/>
            <a:ext cx="2890200" cy="3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solidFill>
                  <a:srgbClr val="1A1A1A"/>
                </a:solidFill>
              </a:rPr>
              <a:t>This chart displays the times and form of communication that was used among employees.</a:t>
            </a:r>
            <a:r>
              <a:rPr lang="en">
                <a:solidFill>
                  <a:schemeClr val="accent2"/>
                </a:solidFill>
              </a:rPr>
              <a:t> </a:t>
            </a:r>
            <a:endParaRPr>
              <a:solidFill>
                <a:schemeClr val="accent2"/>
              </a:solidFill>
            </a:endParaRPr>
          </a:p>
          <a:p>
            <a:pPr marL="0" lvl="0" indent="0" algn="l" rtl="0">
              <a:spcBef>
                <a:spcPts val="1600"/>
              </a:spcBef>
              <a:spcAft>
                <a:spcPts val="0"/>
              </a:spcAft>
              <a:buNone/>
            </a:pPr>
            <a:endParaRPr>
              <a:solidFill>
                <a:schemeClr val="accent2"/>
              </a:solidFill>
            </a:endParaRPr>
          </a:p>
          <a:p>
            <a:pPr marL="0" lvl="0" indent="0" algn="l" rtl="0">
              <a:spcBef>
                <a:spcPts val="1600"/>
              </a:spcBef>
              <a:spcAft>
                <a:spcPts val="1600"/>
              </a:spcAft>
              <a:buNone/>
            </a:pPr>
            <a:endParaRPr/>
          </a:p>
        </p:txBody>
      </p:sp>
      <p:pic>
        <p:nvPicPr>
          <p:cNvPr id="502" name="Google Shape;502;p67"/>
          <p:cNvPicPr preferRelativeResize="0"/>
          <p:nvPr/>
        </p:nvPicPr>
        <p:blipFill>
          <a:blip r:embed="rId3">
            <a:alphaModFix/>
          </a:blip>
          <a:stretch>
            <a:fillRect/>
          </a:stretch>
        </p:blipFill>
        <p:spPr>
          <a:xfrm>
            <a:off x="260450" y="1017800"/>
            <a:ext cx="5750426" cy="38123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Employees Cora Cross and Alpha Chessor communicated the most out of the other employees in the dataset. </a:t>
            </a:r>
            <a:endParaRPr/>
          </a:p>
        </p:txBody>
      </p:sp>
      <p:pic>
        <p:nvPicPr>
          <p:cNvPr id="508" name="Google Shape;508;p68"/>
          <p:cNvPicPr preferRelativeResize="0"/>
          <p:nvPr/>
        </p:nvPicPr>
        <p:blipFill>
          <a:blip r:embed="rId3">
            <a:alphaModFix/>
          </a:blip>
          <a:stretch>
            <a:fillRect/>
          </a:stretch>
        </p:blipFill>
        <p:spPr>
          <a:xfrm>
            <a:off x="74875" y="129674"/>
            <a:ext cx="4448001" cy="46632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Sketch Designs # 1 </a:t>
            </a:r>
            <a:endParaRPr/>
          </a:p>
        </p:txBody>
      </p:sp>
      <p:pic>
        <p:nvPicPr>
          <p:cNvPr id="514" name="Google Shape;514;p69"/>
          <p:cNvPicPr preferRelativeResize="0"/>
          <p:nvPr/>
        </p:nvPicPr>
        <p:blipFill>
          <a:blip r:embed="rId3">
            <a:alphaModFix/>
          </a:blip>
          <a:stretch>
            <a:fillRect/>
          </a:stretch>
        </p:blipFill>
        <p:spPr>
          <a:xfrm rot="-5400000">
            <a:off x="2288663" y="-105812"/>
            <a:ext cx="4037099" cy="62843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Sketch Design # 2</a:t>
            </a:r>
            <a:endParaRPr/>
          </a:p>
        </p:txBody>
      </p:sp>
      <p:pic>
        <p:nvPicPr>
          <p:cNvPr id="520" name="Google Shape;520;p70"/>
          <p:cNvPicPr preferRelativeResize="0"/>
          <p:nvPr/>
        </p:nvPicPr>
        <p:blipFill>
          <a:blip r:embed="rId3">
            <a:alphaModFix/>
          </a:blip>
          <a:stretch>
            <a:fillRect/>
          </a:stretch>
        </p:blipFill>
        <p:spPr>
          <a:xfrm>
            <a:off x="2200875" y="1076050"/>
            <a:ext cx="4387299" cy="3925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 Sketch Design </a:t>
            </a:r>
            <a:endParaRPr/>
          </a:p>
        </p:txBody>
      </p:sp>
      <p:pic>
        <p:nvPicPr>
          <p:cNvPr id="526" name="Google Shape;526;p71"/>
          <p:cNvPicPr preferRelativeResize="0"/>
          <p:nvPr/>
        </p:nvPicPr>
        <p:blipFill>
          <a:blip r:embed="rId3">
            <a:alphaModFix/>
          </a:blip>
          <a:stretch>
            <a:fillRect/>
          </a:stretch>
        </p:blipFill>
        <p:spPr>
          <a:xfrm rot="-5400000">
            <a:off x="2546163" y="549686"/>
            <a:ext cx="3463926" cy="4721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311700" y="885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the Data is Connected</a:t>
            </a:r>
            <a:endParaRPr/>
          </a:p>
          <a:p>
            <a:pPr marL="0" lvl="0" indent="0" algn="l" rtl="0">
              <a:spcBef>
                <a:spcPts val="0"/>
              </a:spcBef>
              <a:spcAft>
                <a:spcPts val="0"/>
              </a:spcAft>
              <a:buNone/>
            </a:pPr>
            <a:endParaRPr/>
          </a:p>
        </p:txBody>
      </p:sp>
      <p:sp>
        <p:nvSpPr>
          <p:cNvPr id="124" name="Google Shape;124;p18"/>
          <p:cNvSpPr/>
          <p:nvPr/>
        </p:nvSpPr>
        <p:spPr>
          <a:xfrm>
            <a:off x="122050" y="1872900"/>
            <a:ext cx="1407300" cy="7452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Initiator/Source (Employee ID)</a:t>
            </a:r>
            <a:endParaRPr>
              <a:solidFill>
                <a:schemeClr val="lt1"/>
              </a:solidFill>
            </a:endParaRPr>
          </a:p>
        </p:txBody>
      </p:sp>
      <p:sp>
        <p:nvSpPr>
          <p:cNvPr id="125" name="Google Shape;125;p18"/>
          <p:cNvSpPr/>
          <p:nvPr/>
        </p:nvSpPr>
        <p:spPr>
          <a:xfrm>
            <a:off x="1941575" y="1872900"/>
            <a:ext cx="1562700" cy="7452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Transaction Type</a:t>
            </a:r>
            <a:endParaRPr>
              <a:solidFill>
                <a:schemeClr val="lt1"/>
              </a:solidFill>
            </a:endParaRPr>
          </a:p>
        </p:txBody>
      </p:sp>
      <p:sp>
        <p:nvSpPr>
          <p:cNvPr id="126" name="Google Shape;126;p18"/>
          <p:cNvSpPr/>
          <p:nvPr/>
        </p:nvSpPr>
        <p:spPr>
          <a:xfrm>
            <a:off x="3977125" y="746700"/>
            <a:ext cx="1203900" cy="7452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0 - Calls</a:t>
            </a:r>
            <a:endParaRPr>
              <a:solidFill>
                <a:schemeClr val="lt1"/>
              </a:solidFill>
            </a:endParaRPr>
          </a:p>
        </p:txBody>
      </p:sp>
      <p:sp>
        <p:nvSpPr>
          <p:cNvPr id="127" name="Google Shape;127;p18"/>
          <p:cNvSpPr/>
          <p:nvPr/>
        </p:nvSpPr>
        <p:spPr>
          <a:xfrm>
            <a:off x="3942175" y="3944650"/>
            <a:ext cx="1349400" cy="7452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3 - Meetings</a:t>
            </a:r>
            <a:endParaRPr>
              <a:solidFill>
                <a:schemeClr val="lt1"/>
              </a:solidFill>
            </a:endParaRPr>
          </a:p>
        </p:txBody>
      </p:sp>
      <p:sp>
        <p:nvSpPr>
          <p:cNvPr id="128" name="Google Shape;128;p18"/>
          <p:cNvSpPr/>
          <p:nvPr/>
        </p:nvSpPr>
        <p:spPr>
          <a:xfrm>
            <a:off x="3928075" y="2915475"/>
            <a:ext cx="1349400" cy="7452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2 - Purchases</a:t>
            </a:r>
            <a:endParaRPr>
              <a:solidFill>
                <a:schemeClr val="lt1"/>
              </a:solidFill>
            </a:endParaRPr>
          </a:p>
        </p:txBody>
      </p:sp>
      <p:sp>
        <p:nvSpPr>
          <p:cNvPr id="129" name="Google Shape;129;p18"/>
          <p:cNvSpPr/>
          <p:nvPr/>
        </p:nvSpPr>
        <p:spPr>
          <a:xfrm>
            <a:off x="3997725" y="1795775"/>
            <a:ext cx="1203900" cy="7452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1 - Emails</a:t>
            </a:r>
            <a:endParaRPr>
              <a:solidFill>
                <a:schemeClr val="lt1"/>
              </a:solidFill>
            </a:endParaRPr>
          </a:p>
        </p:txBody>
      </p:sp>
      <p:sp>
        <p:nvSpPr>
          <p:cNvPr id="130" name="Google Shape;130;p18"/>
          <p:cNvSpPr/>
          <p:nvPr/>
        </p:nvSpPr>
        <p:spPr>
          <a:xfrm>
            <a:off x="5599975" y="490375"/>
            <a:ext cx="1119900" cy="3363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Destination</a:t>
            </a:r>
            <a:endParaRPr>
              <a:solidFill>
                <a:schemeClr val="lt1"/>
              </a:solidFill>
            </a:endParaRPr>
          </a:p>
        </p:txBody>
      </p:sp>
      <p:sp>
        <p:nvSpPr>
          <p:cNvPr id="131" name="Google Shape;131;p18"/>
          <p:cNvSpPr/>
          <p:nvPr/>
        </p:nvSpPr>
        <p:spPr>
          <a:xfrm>
            <a:off x="5525875" y="2939600"/>
            <a:ext cx="1119900" cy="2913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Destination</a:t>
            </a:r>
            <a:endParaRPr>
              <a:solidFill>
                <a:schemeClr val="lt1"/>
              </a:solidFill>
            </a:endParaRPr>
          </a:p>
        </p:txBody>
      </p:sp>
      <p:sp>
        <p:nvSpPr>
          <p:cNvPr id="132" name="Google Shape;132;p18"/>
          <p:cNvSpPr/>
          <p:nvPr/>
        </p:nvSpPr>
        <p:spPr>
          <a:xfrm>
            <a:off x="5599975" y="1664750"/>
            <a:ext cx="1119900" cy="2913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Destination</a:t>
            </a:r>
            <a:endParaRPr>
              <a:solidFill>
                <a:schemeClr val="lt1"/>
              </a:solidFill>
            </a:endParaRPr>
          </a:p>
        </p:txBody>
      </p:sp>
      <p:sp>
        <p:nvSpPr>
          <p:cNvPr id="133" name="Google Shape;133;p18"/>
          <p:cNvSpPr/>
          <p:nvPr/>
        </p:nvSpPr>
        <p:spPr>
          <a:xfrm>
            <a:off x="5678275" y="3907838"/>
            <a:ext cx="1119900" cy="2913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Destination</a:t>
            </a:r>
            <a:endParaRPr>
              <a:solidFill>
                <a:schemeClr val="lt1"/>
              </a:solidFill>
            </a:endParaRPr>
          </a:p>
        </p:txBody>
      </p:sp>
      <p:sp>
        <p:nvSpPr>
          <p:cNvPr id="134" name="Google Shape;134;p18"/>
          <p:cNvSpPr/>
          <p:nvPr/>
        </p:nvSpPr>
        <p:spPr>
          <a:xfrm>
            <a:off x="5599975" y="4293900"/>
            <a:ext cx="1268100" cy="3363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Time Stamp</a:t>
            </a:r>
            <a:endParaRPr>
              <a:solidFill>
                <a:schemeClr val="lt1"/>
              </a:solidFill>
            </a:endParaRPr>
          </a:p>
        </p:txBody>
      </p:sp>
      <p:sp>
        <p:nvSpPr>
          <p:cNvPr id="135" name="Google Shape;135;p18"/>
          <p:cNvSpPr/>
          <p:nvPr/>
        </p:nvSpPr>
        <p:spPr>
          <a:xfrm>
            <a:off x="5525875" y="3324375"/>
            <a:ext cx="1268100" cy="3363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Time Stamp</a:t>
            </a:r>
            <a:endParaRPr>
              <a:solidFill>
                <a:schemeClr val="lt1"/>
              </a:solidFill>
            </a:endParaRPr>
          </a:p>
        </p:txBody>
      </p:sp>
      <p:sp>
        <p:nvSpPr>
          <p:cNvPr id="136" name="Google Shape;136;p18"/>
          <p:cNvSpPr/>
          <p:nvPr/>
        </p:nvSpPr>
        <p:spPr>
          <a:xfrm>
            <a:off x="5599975" y="1012400"/>
            <a:ext cx="1268100" cy="3363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Time Stamp</a:t>
            </a:r>
            <a:endParaRPr>
              <a:solidFill>
                <a:schemeClr val="lt1"/>
              </a:solidFill>
            </a:endParaRPr>
          </a:p>
        </p:txBody>
      </p:sp>
      <p:sp>
        <p:nvSpPr>
          <p:cNvPr id="137" name="Google Shape;137;p18"/>
          <p:cNvSpPr/>
          <p:nvPr/>
        </p:nvSpPr>
        <p:spPr>
          <a:xfrm>
            <a:off x="5599975" y="2031588"/>
            <a:ext cx="1268100" cy="3363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Time Stamp</a:t>
            </a:r>
            <a:endParaRPr>
              <a:solidFill>
                <a:schemeClr val="lt1"/>
              </a:solidFill>
            </a:endParaRPr>
          </a:p>
        </p:txBody>
      </p:sp>
      <p:sp>
        <p:nvSpPr>
          <p:cNvPr id="138" name="Google Shape;138;p18"/>
          <p:cNvSpPr/>
          <p:nvPr/>
        </p:nvSpPr>
        <p:spPr>
          <a:xfrm>
            <a:off x="243325" y="3185100"/>
            <a:ext cx="1203900" cy="745200"/>
          </a:xfrm>
          <a:prstGeom prst="rect">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Employee Name (First &amp; Last)</a:t>
            </a:r>
            <a:endParaRPr>
              <a:solidFill>
                <a:schemeClr val="lt1"/>
              </a:solidFill>
            </a:endParaRPr>
          </a:p>
        </p:txBody>
      </p:sp>
      <p:cxnSp>
        <p:nvCxnSpPr>
          <p:cNvPr id="139" name="Google Shape;139;p18"/>
          <p:cNvCxnSpPr>
            <a:stCxn id="124" idx="2"/>
            <a:endCxn id="138" idx="0"/>
          </p:cNvCxnSpPr>
          <p:nvPr/>
        </p:nvCxnSpPr>
        <p:spPr>
          <a:xfrm>
            <a:off x="825700" y="2618100"/>
            <a:ext cx="19500" cy="567000"/>
          </a:xfrm>
          <a:prstGeom prst="straightConnector1">
            <a:avLst/>
          </a:prstGeom>
          <a:noFill/>
          <a:ln w="9525" cap="flat" cmpd="sng">
            <a:solidFill>
              <a:schemeClr val="dk2"/>
            </a:solidFill>
            <a:prstDash val="solid"/>
            <a:round/>
            <a:headEnd type="none" w="med" len="med"/>
            <a:tailEnd type="triangle" w="med" len="med"/>
          </a:ln>
        </p:spPr>
      </p:cxnSp>
      <p:cxnSp>
        <p:nvCxnSpPr>
          <p:cNvPr id="140" name="Google Shape;140;p18"/>
          <p:cNvCxnSpPr>
            <a:stCxn id="124" idx="3"/>
            <a:endCxn id="125" idx="1"/>
          </p:cNvCxnSpPr>
          <p:nvPr/>
        </p:nvCxnSpPr>
        <p:spPr>
          <a:xfrm>
            <a:off x="1529350" y="2245500"/>
            <a:ext cx="412200" cy="0"/>
          </a:xfrm>
          <a:prstGeom prst="straightConnector1">
            <a:avLst/>
          </a:prstGeom>
          <a:noFill/>
          <a:ln w="9525" cap="flat" cmpd="sng">
            <a:solidFill>
              <a:schemeClr val="dk2"/>
            </a:solidFill>
            <a:prstDash val="solid"/>
            <a:round/>
            <a:headEnd type="none" w="med" len="med"/>
            <a:tailEnd type="triangle" w="med" len="med"/>
          </a:ln>
        </p:spPr>
      </p:cxnSp>
      <p:cxnSp>
        <p:nvCxnSpPr>
          <p:cNvPr id="141" name="Google Shape;141;p18"/>
          <p:cNvCxnSpPr>
            <a:stCxn id="125" idx="0"/>
            <a:endCxn id="126" idx="1"/>
          </p:cNvCxnSpPr>
          <p:nvPr/>
        </p:nvCxnSpPr>
        <p:spPr>
          <a:xfrm rot="10800000" flipH="1">
            <a:off x="2722925" y="1119300"/>
            <a:ext cx="1254300" cy="753600"/>
          </a:xfrm>
          <a:prstGeom prst="straightConnector1">
            <a:avLst/>
          </a:prstGeom>
          <a:noFill/>
          <a:ln w="9525" cap="flat" cmpd="sng">
            <a:solidFill>
              <a:schemeClr val="dk2"/>
            </a:solidFill>
            <a:prstDash val="solid"/>
            <a:round/>
            <a:headEnd type="none" w="med" len="med"/>
            <a:tailEnd type="triangle" w="med" len="med"/>
          </a:ln>
        </p:spPr>
      </p:cxnSp>
      <p:cxnSp>
        <p:nvCxnSpPr>
          <p:cNvPr id="142" name="Google Shape;142;p18"/>
          <p:cNvCxnSpPr>
            <a:stCxn id="125" idx="2"/>
            <a:endCxn id="127" idx="1"/>
          </p:cNvCxnSpPr>
          <p:nvPr/>
        </p:nvCxnSpPr>
        <p:spPr>
          <a:xfrm>
            <a:off x="2722925" y="2618100"/>
            <a:ext cx="1219200" cy="1699200"/>
          </a:xfrm>
          <a:prstGeom prst="straightConnector1">
            <a:avLst/>
          </a:prstGeom>
          <a:noFill/>
          <a:ln w="9525" cap="flat" cmpd="sng">
            <a:solidFill>
              <a:schemeClr val="dk2"/>
            </a:solidFill>
            <a:prstDash val="solid"/>
            <a:round/>
            <a:headEnd type="none" w="med" len="med"/>
            <a:tailEnd type="triangle" w="med" len="med"/>
          </a:ln>
        </p:spPr>
      </p:cxnSp>
      <p:cxnSp>
        <p:nvCxnSpPr>
          <p:cNvPr id="143" name="Google Shape;143;p18"/>
          <p:cNvCxnSpPr>
            <a:stCxn id="125" idx="3"/>
            <a:endCxn id="129" idx="1"/>
          </p:cNvCxnSpPr>
          <p:nvPr/>
        </p:nvCxnSpPr>
        <p:spPr>
          <a:xfrm rot="10800000" flipH="1">
            <a:off x="3504275" y="2168400"/>
            <a:ext cx="493500" cy="77100"/>
          </a:xfrm>
          <a:prstGeom prst="straightConnector1">
            <a:avLst/>
          </a:prstGeom>
          <a:noFill/>
          <a:ln w="9525" cap="flat" cmpd="sng">
            <a:solidFill>
              <a:schemeClr val="dk2"/>
            </a:solidFill>
            <a:prstDash val="solid"/>
            <a:round/>
            <a:headEnd type="none" w="med" len="med"/>
            <a:tailEnd type="triangle" w="med" len="med"/>
          </a:ln>
        </p:spPr>
      </p:cxnSp>
      <p:cxnSp>
        <p:nvCxnSpPr>
          <p:cNvPr id="144" name="Google Shape;144;p18"/>
          <p:cNvCxnSpPr>
            <a:endCxn id="128" idx="1"/>
          </p:cNvCxnSpPr>
          <p:nvPr/>
        </p:nvCxnSpPr>
        <p:spPr>
          <a:xfrm>
            <a:off x="3286075" y="2639475"/>
            <a:ext cx="642000" cy="648600"/>
          </a:xfrm>
          <a:prstGeom prst="straightConnector1">
            <a:avLst/>
          </a:prstGeom>
          <a:noFill/>
          <a:ln w="9525" cap="flat" cmpd="sng">
            <a:solidFill>
              <a:schemeClr val="dk2"/>
            </a:solidFill>
            <a:prstDash val="solid"/>
            <a:round/>
            <a:headEnd type="none" w="med" len="med"/>
            <a:tailEnd type="triangle" w="med" len="med"/>
          </a:ln>
        </p:spPr>
      </p:cxnSp>
      <p:cxnSp>
        <p:nvCxnSpPr>
          <p:cNvPr id="145" name="Google Shape;145;p18"/>
          <p:cNvCxnSpPr>
            <a:endCxn id="130" idx="1"/>
          </p:cNvCxnSpPr>
          <p:nvPr/>
        </p:nvCxnSpPr>
        <p:spPr>
          <a:xfrm rot="10800000" flipH="1">
            <a:off x="5204875" y="658525"/>
            <a:ext cx="395100" cy="197100"/>
          </a:xfrm>
          <a:prstGeom prst="straightConnector1">
            <a:avLst/>
          </a:prstGeom>
          <a:noFill/>
          <a:ln w="9525" cap="flat" cmpd="sng">
            <a:solidFill>
              <a:schemeClr val="dk2"/>
            </a:solidFill>
            <a:prstDash val="solid"/>
            <a:round/>
            <a:headEnd type="none" w="med" len="med"/>
            <a:tailEnd type="triangle" w="med" len="med"/>
          </a:ln>
        </p:spPr>
      </p:cxnSp>
      <p:cxnSp>
        <p:nvCxnSpPr>
          <p:cNvPr id="146" name="Google Shape;146;p18"/>
          <p:cNvCxnSpPr>
            <a:stCxn id="126" idx="3"/>
            <a:endCxn id="136" idx="1"/>
          </p:cNvCxnSpPr>
          <p:nvPr/>
        </p:nvCxnSpPr>
        <p:spPr>
          <a:xfrm>
            <a:off x="5181025" y="1119300"/>
            <a:ext cx="419100" cy="61200"/>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147;p18"/>
          <p:cNvCxnSpPr>
            <a:stCxn id="129" idx="3"/>
            <a:endCxn id="132" idx="1"/>
          </p:cNvCxnSpPr>
          <p:nvPr/>
        </p:nvCxnSpPr>
        <p:spPr>
          <a:xfrm rot="10800000" flipH="1">
            <a:off x="5201625" y="1810475"/>
            <a:ext cx="398400" cy="357900"/>
          </a:xfrm>
          <a:prstGeom prst="straightConnector1">
            <a:avLst/>
          </a:prstGeom>
          <a:noFill/>
          <a:ln w="9525" cap="flat" cmpd="sng">
            <a:solidFill>
              <a:schemeClr val="dk2"/>
            </a:solidFill>
            <a:prstDash val="solid"/>
            <a:round/>
            <a:headEnd type="none" w="med" len="med"/>
            <a:tailEnd type="triangle" w="med" len="med"/>
          </a:ln>
        </p:spPr>
      </p:cxnSp>
      <p:cxnSp>
        <p:nvCxnSpPr>
          <p:cNvPr id="148" name="Google Shape;148;p18"/>
          <p:cNvCxnSpPr>
            <a:stCxn id="129" idx="3"/>
            <a:endCxn id="137" idx="1"/>
          </p:cNvCxnSpPr>
          <p:nvPr/>
        </p:nvCxnSpPr>
        <p:spPr>
          <a:xfrm>
            <a:off x="5201625" y="2168375"/>
            <a:ext cx="398400" cy="31500"/>
          </a:xfrm>
          <a:prstGeom prst="straightConnector1">
            <a:avLst/>
          </a:prstGeom>
          <a:noFill/>
          <a:ln w="9525" cap="flat" cmpd="sng">
            <a:solidFill>
              <a:schemeClr val="dk2"/>
            </a:solidFill>
            <a:prstDash val="solid"/>
            <a:round/>
            <a:headEnd type="none" w="med" len="med"/>
            <a:tailEnd type="triangle" w="med" len="med"/>
          </a:ln>
        </p:spPr>
      </p:cxnSp>
      <p:cxnSp>
        <p:nvCxnSpPr>
          <p:cNvPr id="149" name="Google Shape;149;p18"/>
          <p:cNvCxnSpPr>
            <a:stCxn id="128" idx="3"/>
            <a:endCxn id="131" idx="1"/>
          </p:cNvCxnSpPr>
          <p:nvPr/>
        </p:nvCxnSpPr>
        <p:spPr>
          <a:xfrm rot="10800000" flipH="1">
            <a:off x="5277475" y="3085275"/>
            <a:ext cx="248400" cy="202800"/>
          </a:xfrm>
          <a:prstGeom prst="straightConnector1">
            <a:avLst/>
          </a:prstGeom>
          <a:noFill/>
          <a:ln w="9525" cap="flat" cmpd="sng">
            <a:solidFill>
              <a:schemeClr val="dk2"/>
            </a:solidFill>
            <a:prstDash val="solid"/>
            <a:round/>
            <a:headEnd type="none" w="med" len="med"/>
            <a:tailEnd type="triangle" w="med" len="med"/>
          </a:ln>
        </p:spPr>
      </p:cxnSp>
      <p:cxnSp>
        <p:nvCxnSpPr>
          <p:cNvPr id="150" name="Google Shape;150;p18"/>
          <p:cNvCxnSpPr>
            <a:stCxn id="128" idx="3"/>
            <a:endCxn id="135" idx="1"/>
          </p:cNvCxnSpPr>
          <p:nvPr/>
        </p:nvCxnSpPr>
        <p:spPr>
          <a:xfrm>
            <a:off x="5277475" y="3288075"/>
            <a:ext cx="248400" cy="204600"/>
          </a:xfrm>
          <a:prstGeom prst="straightConnector1">
            <a:avLst/>
          </a:prstGeom>
          <a:noFill/>
          <a:ln w="9525" cap="flat" cmpd="sng">
            <a:solidFill>
              <a:schemeClr val="dk2"/>
            </a:solidFill>
            <a:prstDash val="solid"/>
            <a:round/>
            <a:headEnd type="none" w="med" len="med"/>
            <a:tailEnd type="triangle" w="med" len="med"/>
          </a:ln>
        </p:spPr>
      </p:cxnSp>
      <p:cxnSp>
        <p:nvCxnSpPr>
          <p:cNvPr id="151" name="Google Shape;151;p18"/>
          <p:cNvCxnSpPr>
            <a:stCxn id="127" idx="3"/>
            <a:endCxn id="133" idx="1"/>
          </p:cNvCxnSpPr>
          <p:nvPr/>
        </p:nvCxnSpPr>
        <p:spPr>
          <a:xfrm rot="10800000" flipH="1">
            <a:off x="5291575" y="4053550"/>
            <a:ext cx="386700" cy="263700"/>
          </a:xfrm>
          <a:prstGeom prst="straightConnector1">
            <a:avLst/>
          </a:prstGeom>
          <a:noFill/>
          <a:ln w="9525" cap="flat" cmpd="sng">
            <a:solidFill>
              <a:schemeClr val="dk2"/>
            </a:solidFill>
            <a:prstDash val="solid"/>
            <a:round/>
            <a:headEnd type="none" w="med" len="med"/>
            <a:tailEnd type="triangle" w="med" len="med"/>
          </a:ln>
        </p:spPr>
      </p:cxnSp>
      <p:cxnSp>
        <p:nvCxnSpPr>
          <p:cNvPr id="152" name="Google Shape;152;p18"/>
          <p:cNvCxnSpPr>
            <a:stCxn id="127" idx="3"/>
            <a:endCxn id="134" idx="1"/>
          </p:cNvCxnSpPr>
          <p:nvPr/>
        </p:nvCxnSpPr>
        <p:spPr>
          <a:xfrm>
            <a:off x="5291575" y="4317250"/>
            <a:ext cx="308400" cy="144900"/>
          </a:xfrm>
          <a:prstGeom prst="straightConnector1">
            <a:avLst/>
          </a:prstGeom>
          <a:noFill/>
          <a:ln w="9525" cap="flat" cmpd="sng">
            <a:solidFill>
              <a:schemeClr val="dk2"/>
            </a:solidFill>
            <a:prstDash val="solid"/>
            <a:round/>
            <a:headEnd type="none" w="med" len="med"/>
            <a:tailEnd type="triangle" w="med" len="med"/>
          </a:ln>
        </p:spPr>
      </p:cxnSp>
      <p:sp>
        <p:nvSpPr>
          <p:cNvPr id="153" name="Google Shape;153;p18"/>
          <p:cNvSpPr txBox="1"/>
          <p:nvPr/>
        </p:nvSpPr>
        <p:spPr>
          <a:xfrm>
            <a:off x="7853425" y="769675"/>
            <a:ext cx="1161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ETypes: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0, 1, 2, 3</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311700" y="2576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Purchases Data</a:t>
            </a:r>
            <a:endParaRPr/>
          </a:p>
        </p:txBody>
      </p:sp>
      <p:pic>
        <p:nvPicPr>
          <p:cNvPr id="159" name="Google Shape;159;p19"/>
          <p:cNvPicPr preferRelativeResize="0"/>
          <p:nvPr/>
        </p:nvPicPr>
        <p:blipFill>
          <a:blip r:embed="rId3">
            <a:alphaModFix/>
          </a:blip>
          <a:stretch>
            <a:fillRect/>
          </a:stretch>
        </p:blipFill>
        <p:spPr>
          <a:xfrm>
            <a:off x="3889296" y="965400"/>
            <a:ext cx="3782882" cy="3820900"/>
          </a:xfrm>
          <a:prstGeom prst="rect">
            <a:avLst/>
          </a:prstGeom>
          <a:noFill/>
          <a:ln>
            <a:noFill/>
          </a:ln>
        </p:spPr>
      </p:pic>
      <p:pic>
        <p:nvPicPr>
          <p:cNvPr id="160" name="Google Shape;160;p19"/>
          <p:cNvPicPr preferRelativeResize="0"/>
          <p:nvPr/>
        </p:nvPicPr>
        <p:blipFill>
          <a:blip r:embed="rId4">
            <a:alphaModFix/>
          </a:blip>
          <a:stretch>
            <a:fillRect/>
          </a:stretch>
        </p:blipFill>
        <p:spPr>
          <a:xfrm>
            <a:off x="152400" y="941600"/>
            <a:ext cx="3440750" cy="3820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Meetings Data </a:t>
            </a:r>
            <a:endParaRPr/>
          </a:p>
        </p:txBody>
      </p:sp>
      <p:pic>
        <p:nvPicPr>
          <p:cNvPr id="166" name="Google Shape;166;p20"/>
          <p:cNvPicPr preferRelativeResize="0"/>
          <p:nvPr/>
        </p:nvPicPr>
        <p:blipFill>
          <a:blip r:embed="rId3">
            <a:alphaModFix/>
          </a:blip>
          <a:stretch>
            <a:fillRect/>
          </a:stretch>
        </p:blipFill>
        <p:spPr>
          <a:xfrm>
            <a:off x="3381750" y="1035100"/>
            <a:ext cx="2567645" cy="3820900"/>
          </a:xfrm>
          <a:prstGeom prst="rect">
            <a:avLst/>
          </a:prstGeom>
          <a:noFill/>
          <a:ln>
            <a:noFill/>
          </a:ln>
        </p:spPr>
      </p:pic>
      <p:pic>
        <p:nvPicPr>
          <p:cNvPr id="167" name="Google Shape;167;p20"/>
          <p:cNvPicPr preferRelativeResize="0"/>
          <p:nvPr/>
        </p:nvPicPr>
        <p:blipFill>
          <a:blip r:embed="rId4">
            <a:alphaModFix/>
          </a:blip>
          <a:stretch>
            <a:fillRect/>
          </a:stretch>
        </p:blipFill>
        <p:spPr>
          <a:xfrm>
            <a:off x="144075" y="1035088"/>
            <a:ext cx="2567645" cy="3820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Calls Data</a:t>
            </a:r>
            <a:endParaRPr/>
          </a:p>
        </p:txBody>
      </p:sp>
      <p:pic>
        <p:nvPicPr>
          <p:cNvPr id="173" name="Google Shape;173;p21"/>
          <p:cNvPicPr preferRelativeResize="0"/>
          <p:nvPr/>
        </p:nvPicPr>
        <p:blipFill>
          <a:blip r:embed="rId3">
            <a:alphaModFix/>
          </a:blip>
          <a:stretch>
            <a:fillRect/>
          </a:stretch>
        </p:blipFill>
        <p:spPr>
          <a:xfrm>
            <a:off x="240225" y="956125"/>
            <a:ext cx="2358232" cy="4001649"/>
          </a:xfrm>
          <a:prstGeom prst="rect">
            <a:avLst/>
          </a:prstGeom>
          <a:noFill/>
          <a:ln>
            <a:noFill/>
          </a:ln>
        </p:spPr>
      </p:pic>
      <p:pic>
        <p:nvPicPr>
          <p:cNvPr id="174" name="Google Shape;174;p21"/>
          <p:cNvPicPr preferRelativeResize="0"/>
          <p:nvPr/>
        </p:nvPicPr>
        <p:blipFill>
          <a:blip r:embed="rId4">
            <a:alphaModFix/>
          </a:blip>
          <a:stretch>
            <a:fillRect/>
          </a:stretch>
        </p:blipFill>
        <p:spPr>
          <a:xfrm>
            <a:off x="2772137" y="1017800"/>
            <a:ext cx="2654325" cy="4063325"/>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1576</Words>
  <Application>Microsoft Office PowerPoint</Application>
  <PresentationFormat>On-screen Show (16:9)</PresentationFormat>
  <Paragraphs>157</Paragraphs>
  <Slides>59</Slides>
  <Notes>59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Calibri</vt:lpstr>
      <vt:lpstr>Arial</vt:lpstr>
      <vt:lpstr>Roboto</vt:lpstr>
      <vt:lpstr>Geometric</vt:lpstr>
      <vt:lpstr>VAST Challenge 2018</vt:lpstr>
      <vt:lpstr>VAST Challenge Background </vt:lpstr>
      <vt:lpstr>The Problem </vt:lpstr>
      <vt:lpstr>Mini Challenge 3 Background</vt:lpstr>
      <vt:lpstr>Who is making suspicious purchases or having secret meetings? </vt:lpstr>
      <vt:lpstr>How the Data is Connected </vt:lpstr>
      <vt:lpstr>Purchases Data</vt:lpstr>
      <vt:lpstr>Meetings Data </vt:lpstr>
      <vt:lpstr>Calls Data</vt:lpstr>
      <vt:lpstr>Emails Data </vt:lpstr>
      <vt:lpstr> Question 1 </vt:lpstr>
      <vt:lpstr>Is the Company Growing?</vt:lpstr>
      <vt:lpstr>Purchase Growth from 2015 to 2017</vt:lpstr>
      <vt:lpstr>Meetings Growth from 2015 to 2017</vt:lpstr>
      <vt:lpstr>Question 2</vt:lpstr>
      <vt:lpstr>Suspicious Employees </vt:lpstr>
      <vt:lpstr>Calls </vt:lpstr>
      <vt:lpstr>Emails </vt:lpstr>
      <vt:lpstr>PowerPoint Presentation</vt:lpstr>
      <vt:lpstr>Data sorted in a way showing who emailed who and how many times:</vt:lpstr>
      <vt:lpstr>Treemap:</vt:lpstr>
      <vt:lpstr>Tree Map Meetings </vt:lpstr>
      <vt:lpstr>Purchases Tree Map</vt:lpstr>
      <vt:lpstr>Challenge Question 3</vt:lpstr>
      <vt:lpstr>Employee who Initiated Communication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Question 4</vt:lpstr>
      <vt:lpstr>All Suspicious Employees who made Purchases</vt:lpstr>
      <vt:lpstr>Time Purchases were made</vt:lpstr>
      <vt:lpstr>Employees and Times Purchases were Made</vt:lpstr>
      <vt:lpstr>Tree Map of Employee and Purchase Times</vt:lpstr>
      <vt:lpstr>Finding Suspicious people by other approach.</vt:lpstr>
      <vt:lpstr>Using Tableau, got to know about suspicious people having conversation at different-different time.</vt:lpstr>
      <vt:lpstr>Then with the help of excel, I created a file with only one individual’s conversation as source and destination.</vt:lpstr>
      <vt:lpstr>Analysing Cora Cross</vt:lpstr>
      <vt:lpstr>Analysing Kerstin Belveal </vt:lpstr>
      <vt:lpstr>Highest Sources</vt:lpstr>
      <vt:lpstr>PowerPoint Presentation</vt:lpstr>
      <vt:lpstr>Arrival Time</vt:lpstr>
      <vt:lpstr>The following displays the sources' travel times, with each color representing a different source's year and travel time with labels added to it for more details. </vt:lpstr>
      <vt:lpstr>PowerPoint Presentation</vt:lpstr>
      <vt:lpstr>PowerPoint Presentation</vt:lpstr>
      <vt:lpstr>PowerPoint Presentation</vt:lpstr>
      <vt:lpstr>PowerPoint Presentation</vt:lpstr>
      <vt:lpstr>PowerPoint Presentation</vt:lpstr>
      <vt:lpstr>New List of Suspicious People</vt:lpstr>
      <vt:lpstr>PowerPoint Presentation</vt:lpstr>
      <vt:lpstr>Employees form of Communication and Times</vt:lpstr>
      <vt:lpstr>PowerPoint Presentation</vt:lpstr>
      <vt:lpstr>Sketch Designs # 1 </vt:lpstr>
      <vt:lpstr>Sketch Design # 2</vt:lpstr>
      <vt:lpstr>Final Sketch Design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VAST Challenge 2018</dc:title>
  <cp:lastModifiedBy>Akshat Baranwal</cp:lastModifiedBy>
  <cp:revision>1</cp:revision>
  <dcterms:modified xsi:type="dcterms:W3CDTF">2023-01-21T00:17:40Z</dcterms:modified>
</cp:coreProperties>
</file>